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532" r:id="rId2"/>
    <p:sldId id="694" r:id="rId3"/>
    <p:sldId id="685" r:id="rId4"/>
    <p:sldId id="686" r:id="rId5"/>
    <p:sldId id="687" r:id="rId6"/>
    <p:sldId id="690" r:id="rId7"/>
    <p:sldId id="695" r:id="rId8"/>
    <p:sldId id="688" r:id="rId9"/>
    <p:sldId id="691" r:id="rId10"/>
    <p:sldId id="689" r:id="rId11"/>
    <p:sldId id="693" r:id="rId12"/>
    <p:sldId id="692" r:id="rId13"/>
    <p:sldId id="674" r:id="rId14"/>
    <p:sldId id="662" r:id="rId15"/>
    <p:sldId id="668" r:id="rId16"/>
    <p:sldId id="667" r:id="rId17"/>
  </p:sldIdLst>
  <p:sldSz cx="9144000" cy="6858000" type="screen4x3"/>
  <p:notesSz cx="7099300" cy="10234613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EE1BA3-1BD4-2666-BCA2-0B2E747AD862}" v="41" dt="2021-10-23T23:45:09.655"/>
    <p1510:client id="{A0F8A154-CD94-0EE4-33F3-5FC3EDFE7841}" v="298" dt="2021-10-23T23:35:58.675"/>
    <p1510:client id="{B40AFD2E-D32B-91FE-767B-7D8522B0B820}" v="85" dt="2021-10-28T16:17:24.932"/>
    <p1510:client id="{CEC03D78-4152-CC7C-82B2-45994C567500}" v="58" dt="2021-10-15T11:13:03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02"/>
      </p:cViewPr>
      <p:guideLst>
        <p:guide orient="horz" pos="2160"/>
        <p:guide pos="28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3025" cy="737330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頁首版面配置區 1">
            <a:extLst>
              <a:ext uri="{FF2B5EF4-FFF2-40B4-BE49-F238E27FC236}">
                <a16:creationId xmlns="" xmlns:a16="http://schemas.microsoft.com/office/drawing/2014/main" id="{51503999-32F5-4955-91D3-D3E53F812FCB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ea typeface="新細明體" panose="02020500000000000000" pitchFamily="18" charset="-120"/>
              </a:defRPr>
            </a:lvl1pPr>
          </a:lstStyle>
          <a:p>
            <a:endParaRPr lang="zh-TW" altLang="zh-TW"/>
          </a:p>
        </p:txBody>
      </p:sp>
      <p:sp>
        <p:nvSpPr>
          <p:cNvPr id="2051" name="日期版面配置區 2">
            <a:extLst>
              <a:ext uri="{FF2B5EF4-FFF2-40B4-BE49-F238E27FC236}">
                <a16:creationId xmlns="" xmlns:a16="http://schemas.microsoft.com/office/drawing/2014/main" id="{029604C1-3D75-4D87-ACCE-389FFAFCBDC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>
                <a:ea typeface="新細明體" panose="02020500000000000000" pitchFamily="18" charset="-120"/>
              </a:defRPr>
            </a:lvl1pPr>
          </a:lstStyle>
          <a:p>
            <a:fld id="{1E3BF904-EC26-4091-976D-30623A1238C8}" type="datetime1">
              <a:rPr lang="zh-CN" altLang="zh-TW"/>
              <a:pPr/>
              <a:t>2023/12/14</a:t>
            </a:fld>
            <a:endParaRPr lang="zh-TW" altLang="zh-CN" sz="1300"/>
          </a:p>
        </p:txBody>
      </p:sp>
      <p:sp>
        <p:nvSpPr>
          <p:cNvPr id="2052" name="投影片圖像版面配置區 3">
            <a:extLst>
              <a:ext uri="{FF2B5EF4-FFF2-40B4-BE49-F238E27FC236}">
                <a16:creationId xmlns="" xmlns:a16="http://schemas.microsoft.com/office/drawing/2014/main" id="{AF361037-14DF-48DB-A9A4-CF0C4B50108E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備忘稿版面配置區 4">
            <a:extLst>
              <a:ext uri="{FF2B5EF4-FFF2-40B4-BE49-F238E27FC236}">
                <a16:creationId xmlns="" xmlns:a16="http://schemas.microsoft.com/office/drawing/2014/main" id="{B20846A7-0492-409A-899B-4C9F239F17C9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zh-CN" altLang="zh-TW"/>
              <a:t>按一下以編輯母片文字樣式</a:t>
            </a:r>
          </a:p>
          <a:p>
            <a:pPr>
              <a:buFontTx/>
              <a:buNone/>
            </a:pPr>
            <a:r>
              <a:rPr lang="zh-CN" altLang="zh-TW"/>
              <a:t>第二層</a:t>
            </a:r>
          </a:p>
          <a:p>
            <a:pPr>
              <a:buFontTx/>
              <a:buNone/>
            </a:pPr>
            <a:r>
              <a:rPr lang="zh-CN" altLang="zh-TW"/>
              <a:t>第三層</a:t>
            </a:r>
          </a:p>
          <a:p>
            <a:pPr>
              <a:buFontTx/>
              <a:buNone/>
            </a:pPr>
            <a:r>
              <a:rPr lang="zh-CN" altLang="zh-TW"/>
              <a:t>第四層</a:t>
            </a:r>
          </a:p>
          <a:p>
            <a:pPr>
              <a:buFontTx/>
              <a:buNone/>
            </a:pPr>
            <a:r>
              <a:rPr lang="zh-CN" altLang="zh-TW"/>
              <a:t>第五層</a:t>
            </a:r>
          </a:p>
        </p:txBody>
      </p:sp>
      <p:sp>
        <p:nvSpPr>
          <p:cNvPr id="2054" name="頁尾版面配置區 5">
            <a:extLst>
              <a:ext uri="{FF2B5EF4-FFF2-40B4-BE49-F238E27FC236}">
                <a16:creationId xmlns="" xmlns:a16="http://schemas.microsoft.com/office/drawing/2014/main" id="{5D680413-4E19-4B95-AB82-6664F7515FE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ea typeface="新細明體" panose="02020500000000000000" pitchFamily="18" charset="-120"/>
              </a:defRPr>
            </a:lvl1pPr>
          </a:lstStyle>
          <a:p>
            <a:endParaRPr lang="zh-TW" altLang="zh-TW"/>
          </a:p>
        </p:txBody>
      </p:sp>
      <p:sp>
        <p:nvSpPr>
          <p:cNvPr id="2055" name="投影片編號版面配置區 6">
            <a:extLst>
              <a:ext uri="{FF2B5EF4-FFF2-40B4-BE49-F238E27FC236}">
                <a16:creationId xmlns="" xmlns:a16="http://schemas.microsoft.com/office/drawing/2014/main" id="{3F49339A-D2B4-41D3-A2DA-940D455AE5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>
                <a:ea typeface="新細明體" panose="02020500000000000000" pitchFamily="18" charset="-120"/>
              </a:defRPr>
            </a:lvl1pPr>
          </a:lstStyle>
          <a:p>
            <a:fld id="{F04F6141-C6A9-42B6-A462-C67E54E8D28F}" type="slidenum">
              <a:rPr lang="zh-TW" altLang="zh-CN"/>
              <a:pPr/>
              <a:t>‹#›</a:t>
            </a:fld>
            <a:endParaRPr lang="zh-TW" altLang="zh-CN" sz="13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10177665-67DC-49F6-AB12-3869CC50F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="" xmlns:a16="http://schemas.microsoft.com/office/drawing/2014/main" id="{04248E5C-2AF7-4AB5-82FA-96B73CF8C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D2C78D5A-E3A9-4099-80D6-950F5587B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BE3398C2-326F-4542-B39A-13D4DC2E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3877777954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3CE37306-6183-4DC4-AF55-18A0C5562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B5EF3991-DABA-4272-B339-8A300018C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52810D59-5CEC-43E5-87F2-86AE836AF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CC7C17EC-7C51-4BA1-91C0-98C5F765F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766568771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1E4687A8-1348-47E7-B452-80C5138F6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B6094FC2-BA6D-4BDA-8D91-EB5BF0D93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94F10665-604A-4D40-97A2-01521969A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3FE686BC-78A5-42A5-B9D2-57141BD1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1620526091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D3776B5A-EC06-4D86-A6BB-7381DC39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28334E3E-274A-4C3D-885B-37D4B8DB9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9B3EF039-A61D-48EA-89D0-F64602879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DF224143-7D16-473D-B8E4-DCDF671F5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3810883D-5190-4CA1-94F8-DF1C16F47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218496810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B76E87BE-75AB-4DCD-94E7-276C44E02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8397D3C4-B13D-4B42-A88F-3CF731EF4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EA4561A5-881A-4780-B32A-892D9968E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="" xmlns:a16="http://schemas.microsoft.com/office/drawing/2014/main" id="{2D699A4B-D241-4A56-80CA-928F0A8DBB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="" xmlns:a16="http://schemas.microsoft.com/office/drawing/2014/main" id="{A60BCD98-0D38-4321-A7B0-54BEC1738A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="" xmlns:a16="http://schemas.microsoft.com/office/drawing/2014/main" id="{73E244DE-626E-4ACB-B70C-D7028B9D0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" name="頁尾版面配置區 7">
            <a:extLst>
              <a:ext uri="{FF2B5EF4-FFF2-40B4-BE49-F238E27FC236}">
                <a16:creationId xmlns="" xmlns:a16="http://schemas.microsoft.com/office/drawing/2014/main" id="{E9565118-0DDC-4572-830B-E7EEA0D81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543685001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DF23240E-5151-40EF-B954-F7BB4F6F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="" xmlns:a16="http://schemas.microsoft.com/office/drawing/2014/main" id="{1D83F6E5-A0F1-4A8D-B06D-1B2E91324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="" xmlns:a16="http://schemas.microsoft.com/office/drawing/2014/main" id="{F2C42F1E-79A3-4DF5-8AC9-5A4E92852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662908133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="" xmlns:a16="http://schemas.microsoft.com/office/drawing/2014/main" id="{FD37F920-5E85-49C4-9BC9-4A94D84B8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79BD4820-D577-4FB3-834B-0B5C2DBC5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279195047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F171C28-3DF9-4C15-9E0A-AFDBB6ADC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01E9430B-E267-4A25-A05C-A122BF448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="" xmlns:a16="http://schemas.microsoft.com/office/drawing/2014/main" id="{C41E3556-81CF-46C6-A05F-74C851676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3705BFFB-FA75-4941-83DB-D58E797DE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30BF68D7-A20B-4EE6-BE61-0A0425612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96271435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302BD52C-C003-4F2F-A2E2-BDECDBA79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="" xmlns:a16="http://schemas.microsoft.com/office/drawing/2014/main" id="{983AAF56-CCEB-4E50-897D-BA65AD11B4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="" xmlns:a16="http://schemas.microsoft.com/office/drawing/2014/main" id="{82B8B80A-C73A-4104-97A0-4310B158D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F20489B7-9D1C-449F-B661-B7A69E64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5E796CA1-F75E-4235-9D2A-FAC32AC3F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1732208360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DC81FDA-A3EB-496F-B74E-8DC6B8DE6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="" xmlns:a16="http://schemas.microsoft.com/office/drawing/2014/main" id="{02D0333F-2F6B-4BA8-AA9F-B9041AA07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843A2073-E414-457B-A01F-1A1F66C1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B320EDD9-DD50-4CE7-A8EA-E81AA4419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1715406082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="" xmlns:a16="http://schemas.microsoft.com/office/drawing/2014/main" id="{E9C89BC8-49CE-49D9-8525-848FC3433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="" xmlns:a16="http://schemas.microsoft.com/office/drawing/2014/main" id="{BBBB8BFD-364F-4262-9BBE-E3D282175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A849A182-32C2-48CE-9F44-8693352FE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097F463E-274B-4D2F-9BBD-DBCF9803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</p:spTree>
    <p:extLst>
      <p:ext uri="{BB962C8B-B14F-4D97-AF65-F5344CB8AC3E}">
        <p14:creationId xmlns="" xmlns:p14="http://schemas.microsoft.com/office/powerpoint/2010/main" val="3078940628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543EA018-6A69-4844-BD07-8A65364EF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638E1F9C-EEB0-4F71-8F67-E35CE8967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8" descr="C:\Documents and Settings\abs00\桌面\LOGO.jpg">
            <a:extLst>
              <a:ext uri="{FF2B5EF4-FFF2-40B4-BE49-F238E27FC236}">
                <a16:creationId xmlns="" xmlns:a16="http://schemas.microsoft.com/office/drawing/2014/main" id="{BB130D44-4BAE-479B-AD30-8D996B98D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ext Box 9">
            <a:extLst>
              <a:ext uri="{FF2B5EF4-FFF2-40B4-BE49-F238E27FC236}">
                <a16:creationId xmlns="" xmlns:a16="http://schemas.microsoft.com/office/drawing/2014/main" id="{3CD4FDF4-226A-404A-8B1A-655793DD3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6100" y="6564313"/>
            <a:ext cx="4495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/>
          </a:p>
        </p:txBody>
      </p:sp>
      <p:sp>
        <p:nvSpPr>
          <p:cNvPr id="1030" name="Line 10">
            <a:extLst>
              <a:ext uri="{FF2B5EF4-FFF2-40B4-BE49-F238E27FC236}">
                <a16:creationId xmlns="" xmlns:a16="http://schemas.microsoft.com/office/drawing/2014/main" id="{0927931E-DD62-4D52-8548-21314C786C0A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1031" name="Line 11">
            <a:extLst>
              <a:ext uri="{FF2B5EF4-FFF2-40B4-BE49-F238E27FC236}">
                <a16:creationId xmlns="" xmlns:a16="http://schemas.microsoft.com/office/drawing/2014/main" id="{E56B0F07-C038-4852-9099-E3A3D8B46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1032" name="Line 14">
            <a:extLst>
              <a:ext uri="{FF2B5EF4-FFF2-40B4-BE49-F238E27FC236}">
                <a16:creationId xmlns="" xmlns:a16="http://schemas.microsoft.com/office/drawing/2014/main" id="{455C71FB-82E9-4645-8B8C-5E4B9CEF4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1033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7289CED0-4981-4C79-ADC4-98AD87D97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3173450D-331B-4E44-A5D9-C1ACFCA7E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8" descr="C:\Documents and Settings\abs00\桌面\LOGO.jpg">
            <a:extLst>
              <a:ext uri="{FF2B5EF4-FFF2-40B4-BE49-F238E27FC236}">
                <a16:creationId xmlns="" xmlns:a16="http://schemas.microsoft.com/office/drawing/2014/main" id="{D4FF5F63-1CA4-4593-8855-EC9FDC033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標題版面配置區 1">
            <a:extLst>
              <a:ext uri="{FF2B5EF4-FFF2-40B4-BE49-F238E27FC236}">
                <a16:creationId xmlns="" xmlns:a16="http://schemas.microsoft.com/office/drawing/2014/main" id="{EF9641B5-B869-4F66-8690-ECF96F7E5B6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>
                <a:sym typeface="標楷體" charset="-120"/>
              </a:rPr>
              <a:t>按一下以編輯母片標題樣式</a:t>
            </a:r>
          </a:p>
        </p:txBody>
      </p:sp>
      <p:sp>
        <p:nvSpPr>
          <p:cNvPr id="1037" name="文字版面配置區 2">
            <a:extLst>
              <a:ext uri="{FF2B5EF4-FFF2-40B4-BE49-F238E27FC236}">
                <a16:creationId xmlns="" xmlns:a16="http://schemas.microsoft.com/office/drawing/2014/main" id="{7326602C-3697-40C2-8E23-4BD10D1071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TW">
                <a:sym typeface="標楷體" charset="-120"/>
              </a:rPr>
              <a:t>按一下以編輯母片文字樣式</a:t>
            </a:r>
          </a:p>
          <a:p>
            <a:pPr lvl="1"/>
            <a:r>
              <a:rPr lang="zh-CN" altLang="zh-TW">
                <a:sym typeface="標楷體" charset="-120"/>
              </a:rPr>
              <a:t>第二層</a:t>
            </a:r>
          </a:p>
          <a:p>
            <a:pPr lvl="2"/>
            <a:r>
              <a:rPr lang="zh-CN" altLang="zh-TW">
                <a:sym typeface="標楷體" charset="-120"/>
              </a:rPr>
              <a:t>第三層</a:t>
            </a:r>
          </a:p>
          <a:p>
            <a:pPr lvl="3"/>
            <a:r>
              <a:rPr lang="zh-CN" altLang="zh-TW">
                <a:sym typeface="標楷體" charset="-120"/>
              </a:rPr>
              <a:t>第四層</a:t>
            </a:r>
          </a:p>
          <a:p>
            <a:pPr lvl="4"/>
            <a:r>
              <a:rPr lang="zh-CN" altLang="zh-TW">
                <a:sym typeface="標楷體" charset="-120"/>
              </a:rPr>
              <a:t>第五層</a:t>
            </a:r>
          </a:p>
        </p:txBody>
      </p:sp>
      <p:sp>
        <p:nvSpPr>
          <p:cNvPr id="1038" name="日期版面配置區 3">
            <a:extLst>
              <a:ext uri="{FF2B5EF4-FFF2-40B4-BE49-F238E27FC236}">
                <a16:creationId xmlns="" xmlns:a16="http://schemas.microsoft.com/office/drawing/2014/main" id="{7194DE9F-C0FB-44BD-945A-6721312FD84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+mn-ea"/>
                <a:sym typeface="Calibri" panose="020F0502020204030204" pitchFamily="34" charset="0"/>
              </a:defRPr>
            </a:lvl1pPr>
          </a:lstStyle>
          <a:p>
            <a:fld id="{C88735AF-52A3-40EB-AF2C-6C27675A31CB}" type="datetime1">
              <a:rPr lang="zh-CN" altLang="zh-TW"/>
              <a:pPr/>
              <a:t>2023/12/14</a:t>
            </a:fld>
            <a:endParaRPr lang="zh-TW" altLang="zh-CN" sz="180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039" name="頁尾版面配置區 4">
            <a:extLst>
              <a:ext uri="{FF2B5EF4-FFF2-40B4-BE49-F238E27FC236}">
                <a16:creationId xmlns="" xmlns:a16="http://schemas.microsoft.com/office/drawing/2014/main" id="{B4F9684D-65DD-4A01-8AE1-063729E62F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+mn-ea"/>
                <a:sym typeface="Calibri" panose="020F0502020204030204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1040" name="Text Box 9">
            <a:extLst>
              <a:ext uri="{FF2B5EF4-FFF2-40B4-BE49-F238E27FC236}">
                <a16:creationId xmlns="" xmlns:a16="http://schemas.microsoft.com/office/drawing/2014/main" id="{F10F36E0-D109-4823-B3ED-0091C6B2D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638" y="6564313"/>
            <a:ext cx="190341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zh-TW" sz="1200">
                <a:solidFill>
                  <a:schemeClr val="bg1"/>
                </a:solidFill>
                <a:latin typeface="新細明體" panose="02020500000000000000" pitchFamily="18" charset="-120"/>
                <a:ea typeface="文鼎粗黑" pitchFamily="1" charset="-120"/>
                <a:sym typeface="新細明體" panose="02020500000000000000" pitchFamily="18" charset="-120"/>
              </a:rPr>
              <a:t>信實</a:t>
            </a:r>
            <a:r>
              <a:rPr lang="zh-CN" altLang="zh-TW" sz="1200" b="1">
                <a:solidFill>
                  <a:schemeClr val="bg1"/>
                </a:solidFill>
                <a:latin typeface="新細明體" panose="02020500000000000000" pitchFamily="18" charset="-120"/>
                <a:ea typeface="文鼎粗黑" pitchFamily="1" charset="-120"/>
                <a:sym typeface="新細明體" panose="02020500000000000000" pitchFamily="18" charset="-120"/>
              </a:rPr>
              <a:t>│</a:t>
            </a:r>
            <a:r>
              <a:rPr lang="zh-CN" altLang="zh-TW" sz="1200">
                <a:solidFill>
                  <a:schemeClr val="bg1"/>
                </a:solidFill>
                <a:latin typeface="新細明體" panose="02020500000000000000" pitchFamily="18" charset="-120"/>
                <a:ea typeface="文鼎粗黑" pitchFamily="1" charset="-120"/>
                <a:sym typeface="新細明體" panose="02020500000000000000" pitchFamily="18" charset="-120"/>
              </a:rPr>
              <a:t>專業</a:t>
            </a:r>
            <a:r>
              <a:rPr lang="zh-CN" altLang="zh-TW" sz="1200" b="1">
                <a:solidFill>
                  <a:schemeClr val="bg1"/>
                </a:solidFill>
                <a:latin typeface="新細明體" panose="02020500000000000000" pitchFamily="18" charset="-120"/>
                <a:ea typeface="標楷體" charset="-120"/>
                <a:sym typeface="新細明體" panose="02020500000000000000" pitchFamily="18" charset="-120"/>
              </a:rPr>
              <a:t>│</a:t>
            </a:r>
            <a:r>
              <a:rPr lang="zh-CN" altLang="zh-TW" sz="1200">
                <a:solidFill>
                  <a:schemeClr val="bg1"/>
                </a:solidFill>
                <a:latin typeface="新細明體" panose="02020500000000000000" pitchFamily="18" charset="-120"/>
                <a:ea typeface="文鼎粗黑" pitchFamily="1" charset="-120"/>
                <a:sym typeface="新細明體" panose="02020500000000000000" pitchFamily="18" charset="-120"/>
              </a:rPr>
              <a:t>服務</a:t>
            </a:r>
            <a:r>
              <a:rPr lang="zh-CN" altLang="zh-TW" sz="1200" b="1">
                <a:solidFill>
                  <a:schemeClr val="bg1"/>
                </a:solidFill>
                <a:latin typeface="新細明體" panose="02020500000000000000" pitchFamily="18" charset="-120"/>
                <a:ea typeface="標楷體" charset="-120"/>
                <a:sym typeface="新細明體" panose="02020500000000000000" pitchFamily="18" charset="-120"/>
              </a:rPr>
              <a:t>│</a:t>
            </a:r>
            <a:r>
              <a:rPr lang="zh-CN" altLang="zh-TW" sz="1200">
                <a:solidFill>
                  <a:schemeClr val="bg1"/>
                </a:solidFill>
                <a:latin typeface="新細明體" panose="02020500000000000000" pitchFamily="18" charset="-120"/>
                <a:ea typeface="文鼎粗黑" pitchFamily="1" charset="-120"/>
                <a:sym typeface="新細明體" panose="02020500000000000000" pitchFamily="18" charset="-120"/>
              </a:rPr>
              <a:t>創新</a:t>
            </a:r>
            <a:endParaRPr lang="zh-CN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  <a:sym typeface="標楷體" charset="-12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anose="020F0502020204030204" pitchFamily="34" charset="0"/>
          <a:ea typeface="標楷體" charset="-120"/>
          <a:sym typeface="標楷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anose="020F0502020204030204" pitchFamily="34" charset="0"/>
          <a:ea typeface="標楷體" charset="-120"/>
          <a:sym typeface="標楷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anose="020F0502020204030204" pitchFamily="34" charset="0"/>
          <a:ea typeface="標楷體" charset="-120"/>
          <a:sym typeface="標楷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anose="020F0502020204030204" pitchFamily="34" charset="0"/>
          <a:ea typeface="標楷體" charset="-120"/>
          <a:sym typeface="標楷體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anose="020F0502020204030204" pitchFamily="34" charset="0"/>
          <a:ea typeface="標楷體" charset="-120"/>
          <a:sym typeface="標楷體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anose="020F0502020204030204" pitchFamily="34" charset="0"/>
          <a:ea typeface="標楷體" charset="-120"/>
          <a:sym typeface="標楷體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anose="020F0502020204030204" pitchFamily="34" charset="0"/>
          <a:ea typeface="標楷體" charset="-120"/>
          <a:sym typeface="標楷體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anose="020F0502020204030204" pitchFamily="34" charset="0"/>
          <a:ea typeface="標楷體" charset="-120"/>
          <a:sym typeface="標楷體" charset="-12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q"/>
        <a:defRPr sz="2800" kern="1200">
          <a:solidFill>
            <a:schemeClr val="tx1"/>
          </a:solidFill>
          <a:latin typeface="+mn-lt"/>
          <a:ea typeface="+mn-ea"/>
          <a:cs typeface="+mn-cs"/>
          <a:sym typeface="標楷體" charset="-12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  <a:sym typeface="標楷體" charset="-12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kern="1200">
          <a:solidFill>
            <a:schemeClr val="tx1"/>
          </a:solidFill>
          <a:latin typeface="+mn-lt"/>
          <a:ea typeface="+mn-ea"/>
          <a:cs typeface="+mn-cs"/>
          <a:sym typeface="標楷體" charset="-12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  <a:sym typeface="標楷體" charset="-12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  <a:sym typeface="標楷體" charset="-12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84450"/>
            <a:ext cx="9144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住宅安全無人化系統</a:t>
            </a:r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A968E82E-3A0E-419D-91F7-3D80A0F9C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93567676-A1D9-40A1-A49D-6C6A5827F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8" descr="C:\Documents and Settings\abs00\桌面\LOGO.jpg">
            <a:extLst>
              <a:ext uri="{FF2B5EF4-FFF2-40B4-BE49-F238E27FC236}">
                <a16:creationId xmlns="" xmlns:a16="http://schemas.microsoft.com/office/drawing/2014/main" id="{00D58284-B127-4A34-A316-3272167A7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9">
            <a:extLst>
              <a:ext uri="{FF2B5EF4-FFF2-40B4-BE49-F238E27FC236}">
                <a16:creationId xmlns="" xmlns:a16="http://schemas.microsoft.com/office/drawing/2014/main" id="{94D5116A-E24E-43E6-A115-9CB67D367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4102" name="Line 10">
            <a:extLst>
              <a:ext uri="{FF2B5EF4-FFF2-40B4-BE49-F238E27FC236}">
                <a16:creationId xmlns="" xmlns:a16="http://schemas.microsoft.com/office/drawing/2014/main" id="{C244934E-9C94-430B-AC18-2CF536E99817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4103" name="Line 11">
            <a:extLst>
              <a:ext uri="{FF2B5EF4-FFF2-40B4-BE49-F238E27FC236}">
                <a16:creationId xmlns="" xmlns:a16="http://schemas.microsoft.com/office/drawing/2014/main" id="{A702C67F-4877-429C-8051-40D220C28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4104" name="Line 14">
            <a:extLst>
              <a:ext uri="{FF2B5EF4-FFF2-40B4-BE49-F238E27FC236}">
                <a16:creationId xmlns="" xmlns:a16="http://schemas.microsoft.com/office/drawing/2014/main" id="{4C23AAF9-F42F-4B54-A669-065FB7BCBD97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4105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4FF4D9F1-FAE3-45A8-8386-92353E142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BB356565-C29E-4D58-A1BB-E9EA20130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7" name="文字方塊 25">
            <a:extLst>
              <a:ext uri="{FF2B5EF4-FFF2-40B4-BE49-F238E27FC236}">
                <a16:creationId xmlns="" xmlns:a16="http://schemas.microsoft.com/office/drawing/2014/main" id="{6C9CEAAC-124B-4433-AB17-9BAF1381A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4108" name="文字方塊 16">
            <a:extLst>
              <a:ext uri="{FF2B5EF4-FFF2-40B4-BE49-F238E27FC236}">
                <a16:creationId xmlns="" xmlns:a16="http://schemas.microsoft.com/office/drawing/2014/main" id="{1C450DDB-9344-4C23-9C8B-77A4F9DC1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8445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440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4109" name="文字方塊 1">
            <a:extLst>
              <a:ext uri="{FF2B5EF4-FFF2-40B4-BE49-F238E27FC236}">
                <a16:creationId xmlns="" xmlns:a16="http://schemas.microsoft.com/office/drawing/2014/main" id="{115D3729-330F-4C7E-8274-B7A8F041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4110" name="內容版面配置區 2">
            <a:extLst>
              <a:ext uri="{FF2B5EF4-FFF2-40B4-BE49-F238E27FC236}">
                <a16:creationId xmlns="" xmlns:a16="http://schemas.microsoft.com/office/drawing/2014/main" id="{CF29160F-1B00-49E5-BFA1-58440F8712A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7200" y="12684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2900" indent="-342900" defTabSz="0">
              <a:spcBef>
                <a:spcPct val="20000"/>
              </a:spcBef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1pPr>
            <a:lvl2pPr marL="742950" indent="-285750" defTabSz="0">
              <a:spcBef>
                <a:spcPct val="20000"/>
              </a:spcBef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2pPr>
            <a:lvl3pPr marL="1143000" indent="-228600" defTabSz="0">
              <a:spcBef>
                <a:spcPct val="20000"/>
              </a:spcBef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3pPr>
            <a:lvl4pPr marL="1600200" indent="-228600" defTabSz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4pPr>
            <a:lvl5pPr marL="2057400" indent="-228600" defTabSz="0">
              <a:spcBef>
                <a:spcPct val="20000"/>
              </a:spcBef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5pPr>
            <a:lvl6pPr marL="25146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6pPr>
            <a:lvl7pPr marL="29718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7pPr>
            <a:lvl8pPr marL="34290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8pPr>
            <a:lvl9pPr marL="38862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9pPr>
          </a:lstStyle>
          <a:p>
            <a:r>
              <a:rPr lang="zh-CN" altLang="zh-TW" dirty="0" smtClean="0">
                <a:latin typeface="Calibri"/>
                <a:cs typeface="Calibri"/>
              </a:rPr>
              <a:t>目前管委會</a:t>
            </a:r>
            <a:r>
              <a:rPr lang="zh-TW" altLang="en-US" dirty="0" smtClean="0">
                <a:latin typeface="Calibri"/>
                <a:cs typeface="Calibri"/>
              </a:rPr>
              <a:t>、代管公司</a:t>
            </a:r>
            <a:r>
              <a:rPr lang="zh-CN" altLang="zh-TW" dirty="0" smtClean="0">
                <a:latin typeface="Calibri"/>
                <a:cs typeface="Calibri"/>
              </a:rPr>
              <a:t>遇到</a:t>
            </a:r>
            <a:r>
              <a:rPr lang="zh-CN" altLang="zh-TW" dirty="0">
                <a:latin typeface="Calibri"/>
                <a:cs typeface="Calibri"/>
              </a:rPr>
              <a:t>的困境</a:t>
            </a:r>
          </a:p>
        </p:txBody>
      </p:sp>
      <p:sp>
        <p:nvSpPr>
          <p:cNvPr id="4111" name="文字方塊 3">
            <a:extLst>
              <a:ext uri="{FF2B5EF4-FFF2-40B4-BE49-F238E27FC236}">
                <a16:creationId xmlns="" xmlns:a16="http://schemas.microsoft.com/office/drawing/2014/main" id="{B250E8E1-9C3D-45FF-A0B5-FA00FBAFD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9835" y="3558600"/>
            <a:ext cx="22621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zh-TW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駐衛警費用又調漲？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4112" name="文字方塊 4">
            <a:extLst>
              <a:ext uri="{FF2B5EF4-FFF2-40B4-BE49-F238E27FC236}">
                <a16:creationId xmlns="" xmlns:a16="http://schemas.microsoft.com/office/drawing/2014/main" id="{1B8636AD-84DF-41CF-9A5A-1BABE09A2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970" y="4030325"/>
            <a:ext cx="278347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b="1" dirty="0" smtClean="0">
                <a:solidFill>
                  <a:srgbClr val="3F3F3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政府每年調整基本薪資及一例</a:t>
            </a:r>
            <a:r>
              <a:rPr lang="zh-TW" altLang="en-US" sz="1400" b="1" dirty="0">
                <a:solidFill>
                  <a:srgbClr val="3F3F3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一休衝擊之下，導致人力成本高漲</a:t>
            </a:r>
            <a:r>
              <a:rPr lang="zh-TW" altLang="en-US" sz="1400" b="1" dirty="0" smtClean="0">
                <a:solidFill>
                  <a:srgbClr val="3F3F3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，保全公司</a:t>
            </a:r>
            <a:r>
              <a:rPr lang="zh-TW" altLang="en-US" sz="1400" b="1" dirty="0">
                <a:solidFill>
                  <a:srgbClr val="3F3F3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逐年調漲管理費用</a:t>
            </a:r>
            <a:r>
              <a:rPr lang="zh-TW" altLang="en-US" sz="1400" b="1" dirty="0" smtClean="0">
                <a:solidFill>
                  <a:srgbClr val="3F3F3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！但是管理費呢</a:t>
            </a:r>
            <a:r>
              <a:rPr lang="en-US" altLang="zh-TW" sz="1400" b="1" dirty="0" smtClean="0">
                <a:solidFill>
                  <a:srgbClr val="3F3F3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?</a:t>
            </a:r>
            <a:endParaRPr lang="en-US" altLang="zh-TW" sz="1400" b="1" dirty="0">
              <a:solidFill>
                <a:srgbClr val="3F3F3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4113" name="文字方塊 5">
            <a:extLst>
              <a:ext uri="{FF2B5EF4-FFF2-40B4-BE49-F238E27FC236}">
                <a16:creationId xmlns="" xmlns:a16="http://schemas.microsoft.com/office/drawing/2014/main" id="{B6FFAD26-22DB-491D-8113-70F070B67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4778" y="3558600"/>
            <a:ext cx="2032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zh-TW" b="1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警衛又在打瞌睡？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4114" name="文字方塊 6">
            <a:extLst>
              <a:ext uri="{FF2B5EF4-FFF2-40B4-BE49-F238E27FC236}">
                <a16:creationId xmlns="" xmlns:a16="http://schemas.microsoft.com/office/drawing/2014/main" id="{ED0BA908-5BE1-41A7-8434-E6A95FA17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165" y="3975890"/>
            <a:ext cx="25822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b="1" dirty="0" smtClean="0">
                <a:solidFill>
                  <a:srgbClr val="3F3F3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保全公司</a:t>
            </a:r>
            <a:r>
              <a:rPr lang="zh-TW" altLang="en-US" sz="1400" b="1" dirty="0">
                <a:solidFill>
                  <a:srgbClr val="3F3F3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徵人不易，流動率高導致人員素質良莠不齊、召募訓練困難，社區住戶屢屢抱怨！</a:t>
            </a:r>
            <a:endParaRPr lang="en-US" altLang="zh-TW" sz="1400" b="1" dirty="0">
              <a:solidFill>
                <a:srgbClr val="3F3F3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4117" name="橢圓 9">
            <a:extLst>
              <a:ext uri="{FF2B5EF4-FFF2-40B4-BE49-F238E27FC236}">
                <a16:creationId xmlns="" xmlns:a16="http://schemas.microsoft.com/office/drawing/2014/main" id="{735B3E74-840D-42A7-B9E1-B334979CD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840" y="2348925"/>
            <a:ext cx="1079500" cy="1081088"/>
          </a:xfrm>
          <a:prstGeom prst="ellipse">
            <a:avLst/>
          </a:prstGeom>
          <a:solidFill>
            <a:srgbClr val="DA202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pPr algn="ctr"/>
            <a:endParaRPr lang="zh-TW" altLang="zh-TW" sz="14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4118" name="橢圓 10">
            <a:extLst>
              <a:ext uri="{FF2B5EF4-FFF2-40B4-BE49-F238E27FC236}">
                <a16:creationId xmlns="" xmlns:a16="http://schemas.microsoft.com/office/drawing/2014/main" id="{8163DCD9-FA53-4372-8E73-113A3E768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085" y="2348925"/>
            <a:ext cx="1079500" cy="1081088"/>
          </a:xfrm>
          <a:prstGeom prst="ellipse">
            <a:avLst/>
          </a:prstGeom>
          <a:solidFill>
            <a:srgbClr val="DA202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pPr algn="ctr"/>
            <a:endParaRPr lang="zh-TW" altLang="zh-TW" sz="14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4120" name="sleeping_185554">
            <a:extLst>
              <a:ext uri="{FF2B5EF4-FFF2-40B4-BE49-F238E27FC236}">
                <a16:creationId xmlns="" xmlns:a16="http://schemas.microsoft.com/office/drawing/2014/main" id="{06FEB177-D2D1-417A-BE2A-2D2CF02F68C7}"/>
              </a:ext>
            </a:extLst>
          </p:cNvPr>
          <p:cNvSpPr>
            <a:spLocks noChangeAspect="1"/>
          </p:cNvSpPr>
          <p:nvPr/>
        </p:nvSpPr>
        <p:spPr bwMode="auto">
          <a:xfrm>
            <a:off x="2525015" y="2528313"/>
            <a:ext cx="644525" cy="706437"/>
          </a:xfrm>
          <a:custGeom>
            <a:avLst/>
            <a:gdLst>
              <a:gd name="T0" fmla="*/ 240117 w 551751"/>
              <a:gd name="T1" fmla="*/ 413510 h 606698"/>
              <a:gd name="T2" fmla="*/ 229704 w 551751"/>
              <a:gd name="T3" fmla="*/ 457148 h 606698"/>
              <a:gd name="T4" fmla="*/ 198955 w 551751"/>
              <a:gd name="T5" fmla="*/ 151419 h 606698"/>
              <a:gd name="T6" fmla="*/ 273313 w 551751"/>
              <a:gd name="T7" fmla="*/ 191946 h 606698"/>
              <a:gd name="T8" fmla="*/ 314519 w 551751"/>
              <a:gd name="T9" fmla="*/ 251758 h 606698"/>
              <a:gd name="T10" fmla="*/ 449440 w 551751"/>
              <a:gd name="T11" fmla="*/ 256647 h 606698"/>
              <a:gd name="T12" fmla="*/ 369876 w 551751"/>
              <a:gd name="T13" fmla="*/ 299040 h 606698"/>
              <a:gd name="T14" fmla="*/ 460298 w 551751"/>
              <a:gd name="T15" fmla="*/ 314593 h 606698"/>
              <a:gd name="T16" fmla="*/ 282747 w 551751"/>
              <a:gd name="T17" fmla="*/ 330057 h 606698"/>
              <a:gd name="T18" fmla="*/ 282747 w 551751"/>
              <a:gd name="T19" fmla="*/ 299040 h 606698"/>
              <a:gd name="T20" fmla="*/ 190189 w 551751"/>
              <a:gd name="T21" fmla="*/ 216120 h 606698"/>
              <a:gd name="T22" fmla="*/ 231662 w 551751"/>
              <a:gd name="T23" fmla="*/ 346143 h 606698"/>
              <a:gd name="T24" fmla="*/ 320304 w 551751"/>
              <a:gd name="T25" fmla="*/ 345877 h 606698"/>
              <a:gd name="T26" fmla="*/ 275093 w 551751"/>
              <a:gd name="T27" fmla="*/ 585394 h 606698"/>
              <a:gd name="T28" fmla="*/ 212350 w 551751"/>
              <a:gd name="T29" fmla="*/ 560598 h 606698"/>
              <a:gd name="T30" fmla="*/ 196419 w 551751"/>
              <a:gd name="T31" fmla="*/ 457236 h 606698"/>
              <a:gd name="T32" fmla="*/ 49395 w 551751"/>
              <a:gd name="T33" fmla="*/ 584238 h 606698"/>
              <a:gd name="T34" fmla="*/ 20470 w 551751"/>
              <a:gd name="T35" fmla="*/ 573040 h 606698"/>
              <a:gd name="T36" fmla="*/ 43076 w 551751"/>
              <a:gd name="T37" fmla="*/ 438395 h 606698"/>
              <a:gd name="T38" fmla="*/ 18779 w 551751"/>
              <a:gd name="T39" fmla="*/ 194257 h 606698"/>
              <a:gd name="T40" fmla="*/ 85083 w 551751"/>
              <a:gd name="T41" fmla="*/ 410666 h 606698"/>
              <a:gd name="T42" fmla="*/ 89711 w 551751"/>
              <a:gd name="T43" fmla="*/ 324191 h 606698"/>
              <a:gd name="T44" fmla="*/ 157260 w 551751"/>
              <a:gd name="T45" fmla="*/ 166083 h 606698"/>
              <a:gd name="T46" fmla="*/ 344967 w 551751"/>
              <a:gd name="T47" fmla="*/ 106587 h 606698"/>
              <a:gd name="T48" fmla="*/ 412123 w 551751"/>
              <a:gd name="T49" fmla="*/ 185208 h 606698"/>
              <a:gd name="T50" fmla="*/ 317503 w 551751"/>
              <a:gd name="T51" fmla="*/ 218541 h 606698"/>
              <a:gd name="T52" fmla="*/ 292758 w 551751"/>
              <a:gd name="T53" fmla="*/ 151074 h 606698"/>
              <a:gd name="T54" fmla="*/ 432943 w 551751"/>
              <a:gd name="T55" fmla="*/ 34577 h 606698"/>
              <a:gd name="T56" fmla="*/ 483653 w 551751"/>
              <a:gd name="T57" fmla="*/ 41155 h 606698"/>
              <a:gd name="T58" fmla="*/ 450736 w 551751"/>
              <a:gd name="T59" fmla="*/ 90309 h 606698"/>
              <a:gd name="T60" fmla="*/ 486055 w 551751"/>
              <a:gd name="T61" fmla="*/ 98308 h 606698"/>
              <a:gd name="T62" fmla="*/ 432676 w 551751"/>
              <a:gd name="T63" fmla="*/ 106130 h 606698"/>
              <a:gd name="T64" fmla="*/ 429295 w 551751"/>
              <a:gd name="T65" fmla="*/ 91375 h 606698"/>
              <a:gd name="T66" fmla="*/ 432943 w 551751"/>
              <a:gd name="T67" fmla="*/ 50399 h 606698"/>
              <a:gd name="T68" fmla="*/ 432943 w 551751"/>
              <a:gd name="T69" fmla="*/ 34577 h 606698"/>
              <a:gd name="T70" fmla="*/ 546851 w 551751"/>
              <a:gd name="T71" fmla="*/ 0 h 606698"/>
              <a:gd name="T72" fmla="*/ 548722 w 551751"/>
              <a:gd name="T73" fmla="*/ 8269 h 606698"/>
              <a:gd name="T74" fmla="*/ 548544 w 551751"/>
              <a:gd name="T75" fmla="*/ 31120 h 606698"/>
              <a:gd name="T76" fmla="*/ 548544 w 551751"/>
              <a:gd name="T77" fmla="*/ 40011 h 606698"/>
              <a:gd name="T78" fmla="*/ 518162 w 551751"/>
              <a:gd name="T79" fmla="*/ 36099 h 606698"/>
              <a:gd name="T80" fmla="*/ 536605 w 551751"/>
              <a:gd name="T81" fmla="*/ 8803 h 606698"/>
              <a:gd name="T82" fmla="*/ 518875 w 551751"/>
              <a:gd name="T83" fmla="*/ 4357 h 606698"/>
              <a:gd name="T84" fmla="*/ 0 w 551751"/>
              <a:gd name="T85" fmla="*/ 0 h 606698"/>
              <a:gd name="T86" fmla="*/ 551751 w 551751"/>
              <a:gd name="T87" fmla="*/ 606698 h 606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T84" t="T85" r="T86" b="T87"/>
            <a:pathLst>
              <a:path w="551751" h="606698">
                <a:moveTo>
                  <a:pt x="270643" y="413421"/>
                </a:moveTo>
                <a:lnTo>
                  <a:pt x="240117" y="413510"/>
                </a:lnTo>
                <a:cubicBezTo>
                  <a:pt x="247326" y="417510"/>
                  <a:pt x="252221" y="425153"/>
                  <a:pt x="252221" y="433951"/>
                </a:cubicBezTo>
                <a:cubicBezTo>
                  <a:pt x="252221" y="446572"/>
                  <a:pt x="242253" y="456792"/>
                  <a:pt x="229704" y="457148"/>
                </a:cubicBezTo>
                <a:lnTo>
                  <a:pt x="241363" y="487276"/>
                </a:lnTo>
                <a:close/>
                <a:moveTo>
                  <a:pt x="198955" y="151419"/>
                </a:moveTo>
                <a:cubicBezTo>
                  <a:pt x="213573" y="149464"/>
                  <a:pt x="228592" y="150486"/>
                  <a:pt x="243054" y="154619"/>
                </a:cubicBezTo>
                <a:cubicBezTo>
                  <a:pt x="260409" y="159596"/>
                  <a:pt x="272067" y="174882"/>
                  <a:pt x="273313" y="191946"/>
                </a:cubicBezTo>
                <a:lnTo>
                  <a:pt x="220537" y="167861"/>
                </a:lnTo>
                <a:lnTo>
                  <a:pt x="314519" y="251758"/>
                </a:lnTo>
                <a:lnTo>
                  <a:pt x="416867" y="233806"/>
                </a:lnTo>
                <a:cubicBezTo>
                  <a:pt x="432174" y="231140"/>
                  <a:pt x="446770" y="241360"/>
                  <a:pt x="449440" y="256647"/>
                </a:cubicBezTo>
                <a:cubicBezTo>
                  <a:pt x="452110" y="271933"/>
                  <a:pt x="441875" y="286508"/>
                  <a:pt x="426568" y="289175"/>
                </a:cubicBezTo>
                <a:lnTo>
                  <a:pt x="369876" y="299040"/>
                </a:lnTo>
                <a:lnTo>
                  <a:pt x="444723" y="299040"/>
                </a:lnTo>
                <a:cubicBezTo>
                  <a:pt x="453267" y="299040"/>
                  <a:pt x="460209" y="306061"/>
                  <a:pt x="460298" y="314593"/>
                </a:cubicBezTo>
                <a:cubicBezTo>
                  <a:pt x="460298" y="323125"/>
                  <a:pt x="453356" y="330057"/>
                  <a:pt x="444723" y="330057"/>
                </a:cubicBezTo>
                <a:lnTo>
                  <a:pt x="282747" y="330057"/>
                </a:lnTo>
                <a:cubicBezTo>
                  <a:pt x="274203" y="330057"/>
                  <a:pt x="267172" y="323125"/>
                  <a:pt x="267172" y="314593"/>
                </a:cubicBezTo>
                <a:cubicBezTo>
                  <a:pt x="267172" y="306061"/>
                  <a:pt x="274203" y="299040"/>
                  <a:pt x="282747" y="299040"/>
                </a:cubicBezTo>
                <a:lnTo>
                  <a:pt x="283192" y="299040"/>
                </a:lnTo>
                <a:lnTo>
                  <a:pt x="190189" y="216120"/>
                </a:lnTo>
                <a:lnTo>
                  <a:pt x="246703" y="294063"/>
                </a:lnTo>
                <a:lnTo>
                  <a:pt x="231662" y="346143"/>
                </a:lnTo>
                <a:lnTo>
                  <a:pt x="320215" y="345877"/>
                </a:lnTo>
                <a:lnTo>
                  <a:pt x="320304" y="345877"/>
                </a:lnTo>
                <a:cubicBezTo>
                  <a:pt x="344156" y="345877"/>
                  <a:pt x="360442" y="369873"/>
                  <a:pt x="351720" y="392003"/>
                </a:cubicBezTo>
                <a:lnTo>
                  <a:pt x="275093" y="585394"/>
                </a:lnTo>
                <a:cubicBezTo>
                  <a:pt x="268240" y="602724"/>
                  <a:pt x="248661" y="611167"/>
                  <a:pt x="231306" y="604324"/>
                </a:cubicBezTo>
                <a:cubicBezTo>
                  <a:pt x="213952" y="597481"/>
                  <a:pt x="205497" y="577839"/>
                  <a:pt x="212350" y="560598"/>
                </a:cubicBezTo>
                <a:lnTo>
                  <a:pt x="224542" y="529847"/>
                </a:lnTo>
                <a:lnTo>
                  <a:pt x="196419" y="457236"/>
                </a:lnTo>
                <a:lnTo>
                  <a:pt x="98432" y="457236"/>
                </a:lnTo>
                <a:lnTo>
                  <a:pt x="49395" y="584238"/>
                </a:lnTo>
                <a:cubicBezTo>
                  <a:pt x="46280" y="592237"/>
                  <a:pt x="37291" y="596147"/>
                  <a:pt x="29370" y="593126"/>
                </a:cubicBezTo>
                <a:cubicBezTo>
                  <a:pt x="21360" y="590015"/>
                  <a:pt x="17355" y="581039"/>
                  <a:pt x="20470" y="573040"/>
                </a:cubicBezTo>
                <a:lnTo>
                  <a:pt x="65236" y="457148"/>
                </a:lnTo>
                <a:cubicBezTo>
                  <a:pt x="54378" y="456792"/>
                  <a:pt x="45212" y="449060"/>
                  <a:pt x="43076" y="438395"/>
                </a:cubicBezTo>
                <a:lnTo>
                  <a:pt x="446" y="221541"/>
                </a:lnTo>
                <a:cubicBezTo>
                  <a:pt x="-2046" y="208921"/>
                  <a:pt x="6142" y="196745"/>
                  <a:pt x="18779" y="194257"/>
                </a:cubicBezTo>
                <a:cubicBezTo>
                  <a:pt x="31417" y="191768"/>
                  <a:pt x="43610" y="200033"/>
                  <a:pt x="46102" y="212565"/>
                </a:cubicBezTo>
                <a:lnTo>
                  <a:pt x="85083" y="410666"/>
                </a:lnTo>
                <a:lnTo>
                  <a:pt x="144088" y="410666"/>
                </a:lnTo>
                <a:cubicBezTo>
                  <a:pt x="105730" y="400890"/>
                  <a:pt x="81879" y="362852"/>
                  <a:pt x="89711" y="324191"/>
                </a:cubicBezTo>
                <a:lnTo>
                  <a:pt x="107510" y="236739"/>
                </a:lnTo>
                <a:cubicBezTo>
                  <a:pt x="113562" y="207321"/>
                  <a:pt x="131540" y="181725"/>
                  <a:pt x="157260" y="166083"/>
                </a:cubicBezTo>
                <a:cubicBezTo>
                  <a:pt x="170120" y="158307"/>
                  <a:pt x="184338" y="153374"/>
                  <a:pt x="198955" y="151419"/>
                </a:cubicBezTo>
                <a:close/>
                <a:moveTo>
                  <a:pt x="344967" y="106587"/>
                </a:moveTo>
                <a:cubicBezTo>
                  <a:pt x="352980" y="105619"/>
                  <a:pt x="361319" y="106208"/>
                  <a:pt x="369575" y="108585"/>
                </a:cubicBezTo>
                <a:cubicBezTo>
                  <a:pt x="402509" y="118008"/>
                  <a:pt x="421558" y="152319"/>
                  <a:pt x="412123" y="185208"/>
                </a:cubicBezTo>
                <a:cubicBezTo>
                  <a:pt x="410164" y="192230"/>
                  <a:pt x="406960" y="198630"/>
                  <a:pt x="402954" y="204230"/>
                </a:cubicBezTo>
                <a:lnTo>
                  <a:pt x="317503" y="218541"/>
                </a:lnTo>
                <a:lnTo>
                  <a:pt x="314388" y="216497"/>
                </a:lnTo>
                <a:cubicBezTo>
                  <a:pt x="297297" y="205475"/>
                  <a:pt x="285014" y="178097"/>
                  <a:pt x="292758" y="151074"/>
                </a:cubicBezTo>
                <a:cubicBezTo>
                  <a:pt x="299834" y="126408"/>
                  <a:pt x="320930" y="109491"/>
                  <a:pt x="344967" y="106587"/>
                </a:cubicBezTo>
                <a:close/>
                <a:moveTo>
                  <a:pt x="432943" y="34577"/>
                </a:moveTo>
                <a:lnTo>
                  <a:pt x="477336" y="34577"/>
                </a:lnTo>
                <a:cubicBezTo>
                  <a:pt x="480628" y="34577"/>
                  <a:pt x="483653" y="36622"/>
                  <a:pt x="483653" y="41155"/>
                </a:cubicBezTo>
                <a:cubicBezTo>
                  <a:pt x="483653" y="43910"/>
                  <a:pt x="482585" y="46755"/>
                  <a:pt x="480628" y="49332"/>
                </a:cubicBezTo>
                <a:lnTo>
                  <a:pt x="450736" y="90309"/>
                </a:lnTo>
                <a:lnTo>
                  <a:pt x="480361" y="90309"/>
                </a:lnTo>
                <a:cubicBezTo>
                  <a:pt x="483475" y="90309"/>
                  <a:pt x="486055" y="93775"/>
                  <a:pt x="486055" y="98308"/>
                </a:cubicBezTo>
                <a:cubicBezTo>
                  <a:pt x="486055" y="102575"/>
                  <a:pt x="483831" y="106130"/>
                  <a:pt x="480361" y="106130"/>
                </a:cubicBezTo>
                <a:lnTo>
                  <a:pt x="432676" y="106130"/>
                </a:lnTo>
                <a:cubicBezTo>
                  <a:pt x="427872" y="106130"/>
                  <a:pt x="426004" y="102575"/>
                  <a:pt x="426004" y="99197"/>
                </a:cubicBezTo>
                <a:cubicBezTo>
                  <a:pt x="426004" y="96175"/>
                  <a:pt x="427694" y="93331"/>
                  <a:pt x="429295" y="91375"/>
                </a:cubicBezTo>
                <a:lnTo>
                  <a:pt x="459099" y="50399"/>
                </a:lnTo>
                <a:lnTo>
                  <a:pt x="432943" y="50399"/>
                </a:lnTo>
                <a:cubicBezTo>
                  <a:pt x="429829" y="50399"/>
                  <a:pt x="427249" y="46932"/>
                  <a:pt x="427249" y="42399"/>
                </a:cubicBezTo>
                <a:cubicBezTo>
                  <a:pt x="427249" y="38133"/>
                  <a:pt x="429473" y="34577"/>
                  <a:pt x="432943" y="34577"/>
                </a:cubicBezTo>
                <a:close/>
                <a:moveTo>
                  <a:pt x="522082" y="0"/>
                </a:moveTo>
                <a:lnTo>
                  <a:pt x="546851" y="0"/>
                </a:lnTo>
                <a:cubicBezTo>
                  <a:pt x="548722" y="0"/>
                  <a:pt x="550415" y="1156"/>
                  <a:pt x="550415" y="3735"/>
                </a:cubicBezTo>
                <a:cubicBezTo>
                  <a:pt x="550415" y="5246"/>
                  <a:pt x="549791" y="6847"/>
                  <a:pt x="548722" y="8269"/>
                </a:cubicBezTo>
                <a:lnTo>
                  <a:pt x="531972" y="31120"/>
                </a:lnTo>
                <a:lnTo>
                  <a:pt x="548544" y="31120"/>
                </a:lnTo>
                <a:cubicBezTo>
                  <a:pt x="550326" y="31120"/>
                  <a:pt x="551751" y="33076"/>
                  <a:pt x="551751" y="35566"/>
                </a:cubicBezTo>
                <a:cubicBezTo>
                  <a:pt x="551751" y="37966"/>
                  <a:pt x="550504" y="40011"/>
                  <a:pt x="548544" y="40011"/>
                </a:cubicBezTo>
                <a:lnTo>
                  <a:pt x="521904" y="40011"/>
                </a:lnTo>
                <a:cubicBezTo>
                  <a:pt x="519142" y="40011"/>
                  <a:pt x="518162" y="37966"/>
                  <a:pt x="518162" y="36099"/>
                </a:cubicBezTo>
                <a:cubicBezTo>
                  <a:pt x="518162" y="34410"/>
                  <a:pt x="519142" y="32809"/>
                  <a:pt x="520033" y="31742"/>
                </a:cubicBezTo>
                <a:lnTo>
                  <a:pt x="536605" y="8803"/>
                </a:lnTo>
                <a:lnTo>
                  <a:pt x="522082" y="8803"/>
                </a:lnTo>
                <a:cubicBezTo>
                  <a:pt x="520301" y="8803"/>
                  <a:pt x="518875" y="6935"/>
                  <a:pt x="518875" y="4357"/>
                </a:cubicBezTo>
                <a:cubicBezTo>
                  <a:pt x="518875" y="2045"/>
                  <a:pt x="520122" y="0"/>
                  <a:pt x="5220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121" name="dollars-money-bag-on-a-hand_50268">
            <a:extLst>
              <a:ext uri="{FF2B5EF4-FFF2-40B4-BE49-F238E27FC236}">
                <a16:creationId xmlns="" xmlns:a16="http://schemas.microsoft.com/office/drawing/2014/main" id="{47984A34-56CD-40F2-A636-4FF3786A7A54}"/>
              </a:ext>
            </a:extLst>
          </p:cNvPr>
          <p:cNvSpPr>
            <a:spLocks noChangeAspect="1"/>
          </p:cNvSpPr>
          <p:nvPr/>
        </p:nvSpPr>
        <p:spPr bwMode="auto">
          <a:xfrm>
            <a:off x="6031035" y="2590225"/>
            <a:ext cx="609600" cy="584200"/>
          </a:xfrm>
          <a:custGeom>
            <a:avLst/>
            <a:gdLst>
              <a:gd name="T0" fmla="*/ 149820 w 551492"/>
              <a:gd name="T1" fmla="*/ 316698 h 528291"/>
              <a:gd name="T2" fmla="*/ 151111 w 551492"/>
              <a:gd name="T3" fmla="*/ 453460 h 528291"/>
              <a:gd name="T4" fmla="*/ 231187 w 551492"/>
              <a:gd name="T5" fmla="*/ 474103 h 528291"/>
              <a:gd name="T6" fmla="*/ 427503 w 551492"/>
              <a:gd name="T7" fmla="*/ 474103 h 528291"/>
              <a:gd name="T8" fmla="*/ 472708 w 551492"/>
              <a:gd name="T9" fmla="*/ 430236 h 528291"/>
              <a:gd name="T10" fmla="*/ 525661 w 551492"/>
              <a:gd name="T11" fmla="*/ 363145 h 528291"/>
              <a:gd name="T12" fmla="*/ 484332 w 551492"/>
              <a:gd name="T13" fmla="*/ 338632 h 528291"/>
              <a:gd name="T14" fmla="*/ 475291 w 551492"/>
              <a:gd name="T15" fmla="*/ 346373 h 528291"/>
              <a:gd name="T16" fmla="*/ 368092 w 551492"/>
              <a:gd name="T17" fmla="*/ 441848 h 528291"/>
              <a:gd name="T18" fmla="*/ 289308 w 551492"/>
              <a:gd name="T19" fmla="*/ 395401 h 528291"/>
              <a:gd name="T20" fmla="*/ 366801 w 551492"/>
              <a:gd name="T21" fmla="*/ 417334 h 528291"/>
              <a:gd name="T22" fmla="*/ 388757 w 551492"/>
              <a:gd name="T23" fmla="*/ 369596 h 528291"/>
              <a:gd name="T24" fmla="*/ 365509 w 551492"/>
              <a:gd name="T25" fmla="*/ 198000 h 528291"/>
              <a:gd name="T26" fmla="*/ 355177 w 551492"/>
              <a:gd name="T27" fmla="*/ 210902 h 528291"/>
              <a:gd name="T28" fmla="*/ 340970 w 551492"/>
              <a:gd name="T29" fmla="*/ 225094 h 528291"/>
              <a:gd name="T30" fmla="*/ 340970 w 551492"/>
              <a:gd name="T31" fmla="*/ 243157 h 528291"/>
              <a:gd name="T32" fmla="*/ 356468 w 551492"/>
              <a:gd name="T33" fmla="*/ 261220 h 528291"/>
              <a:gd name="T34" fmla="*/ 382299 w 551492"/>
              <a:gd name="T35" fmla="*/ 267671 h 528291"/>
              <a:gd name="T36" fmla="*/ 393923 w 551492"/>
              <a:gd name="T37" fmla="*/ 274122 h 528291"/>
              <a:gd name="T38" fmla="*/ 391340 w 551492"/>
              <a:gd name="T39" fmla="*/ 284443 h 528291"/>
              <a:gd name="T40" fmla="*/ 375841 w 551492"/>
              <a:gd name="T41" fmla="*/ 285733 h 528291"/>
              <a:gd name="T42" fmla="*/ 365509 w 551492"/>
              <a:gd name="T43" fmla="*/ 280573 h 528291"/>
              <a:gd name="T44" fmla="*/ 340970 w 551492"/>
              <a:gd name="T45" fmla="*/ 276702 h 528291"/>
              <a:gd name="T46" fmla="*/ 360343 w 551492"/>
              <a:gd name="T47" fmla="*/ 305086 h 528291"/>
              <a:gd name="T48" fmla="*/ 362926 w 551492"/>
              <a:gd name="T49" fmla="*/ 302506 h 528291"/>
              <a:gd name="T50" fmla="*/ 365509 w 551492"/>
              <a:gd name="T51" fmla="*/ 315408 h 528291"/>
              <a:gd name="T52" fmla="*/ 386174 w 551492"/>
              <a:gd name="T53" fmla="*/ 306377 h 528291"/>
              <a:gd name="T54" fmla="*/ 406839 w 551492"/>
              <a:gd name="T55" fmla="*/ 297345 h 528291"/>
              <a:gd name="T56" fmla="*/ 414588 w 551492"/>
              <a:gd name="T57" fmla="*/ 279282 h 528291"/>
              <a:gd name="T58" fmla="*/ 409422 w 551492"/>
              <a:gd name="T59" fmla="*/ 262510 h 528291"/>
              <a:gd name="T60" fmla="*/ 378424 w 551492"/>
              <a:gd name="T61" fmla="*/ 247027 h 528291"/>
              <a:gd name="T62" fmla="*/ 362926 w 551492"/>
              <a:gd name="T63" fmla="*/ 228965 h 528291"/>
              <a:gd name="T64" fmla="*/ 378424 w 551492"/>
              <a:gd name="T65" fmla="*/ 226384 h 528291"/>
              <a:gd name="T66" fmla="*/ 388757 w 551492"/>
              <a:gd name="T67" fmla="*/ 232835 h 528291"/>
              <a:gd name="T68" fmla="*/ 413296 w 551492"/>
              <a:gd name="T69" fmla="*/ 236706 h 528291"/>
              <a:gd name="T70" fmla="*/ 393923 w 551492"/>
              <a:gd name="T71" fmla="*/ 208321 h 528291"/>
              <a:gd name="T72" fmla="*/ 386174 w 551492"/>
              <a:gd name="T73" fmla="*/ 208321 h 528291"/>
              <a:gd name="T74" fmla="*/ 322888 w 551492"/>
              <a:gd name="T75" fmla="*/ 124458 h 528291"/>
              <a:gd name="T76" fmla="*/ 427503 w 551492"/>
              <a:gd name="T77" fmla="*/ 124458 h 528291"/>
              <a:gd name="T78" fmla="*/ 494664 w 551492"/>
              <a:gd name="T79" fmla="*/ 310247 h 528291"/>
              <a:gd name="T80" fmla="*/ 551492 w 551492"/>
              <a:gd name="T81" fmla="*/ 363145 h 528291"/>
              <a:gd name="T82" fmla="*/ 490789 w 551492"/>
              <a:gd name="T83" fmla="*/ 448299 h 528291"/>
              <a:gd name="T84" fmla="*/ 440419 w 551492"/>
              <a:gd name="T85" fmla="*/ 493456 h 528291"/>
              <a:gd name="T86" fmla="*/ 329346 w 551492"/>
              <a:gd name="T87" fmla="*/ 528291 h 528291"/>
              <a:gd name="T88" fmla="*/ 149820 w 551492"/>
              <a:gd name="T89" fmla="*/ 477973 h 528291"/>
              <a:gd name="T90" fmla="*/ 6458 w 551492"/>
              <a:gd name="T91" fmla="*/ 510228 h 528291"/>
              <a:gd name="T92" fmla="*/ 6458 w 551492"/>
              <a:gd name="T93" fmla="*/ 280573 h 528291"/>
              <a:gd name="T94" fmla="*/ 148528 w 551492"/>
              <a:gd name="T95" fmla="*/ 293475 h 528291"/>
              <a:gd name="T96" fmla="*/ 244103 w 551492"/>
              <a:gd name="T97" fmla="*/ 287024 h 528291"/>
              <a:gd name="T98" fmla="*/ 322888 w 551492"/>
              <a:gd name="T99" fmla="*/ 124458 h 528291"/>
              <a:gd name="T100" fmla="*/ 441857 w 551492"/>
              <a:gd name="T101" fmla="*/ 7013 h 528291"/>
              <a:gd name="T102" fmla="*/ 377216 w 551492"/>
              <a:gd name="T103" fmla="*/ 112860 h 528291"/>
              <a:gd name="T104" fmla="*/ 302233 w 551492"/>
              <a:gd name="T105" fmla="*/ 8304 h 528291"/>
              <a:gd name="T106" fmla="*/ 433981 w 551492"/>
              <a:gd name="T107" fmla="*/ 660 h 528291"/>
              <a:gd name="T108" fmla="*/ 0 w 551492"/>
              <a:gd name="T109" fmla="*/ 0 h 528291"/>
              <a:gd name="T110" fmla="*/ 551492 w 551492"/>
              <a:gd name="T111" fmla="*/ 528291 h 528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T108" t="T109" r="T110" b="T111"/>
            <a:pathLst>
              <a:path w="551492" h="528291">
                <a:moveTo>
                  <a:pt x="216980" y="310247"/>
                </a:moveTo>
                <a:cubicBezTo>
                  <a:pt x="193732" y="310247"/>
                  <a:pt x="170484" y="312828"/>
                  <a:pt x="149820" y="316698"/>
                </a:cubicBezTo>
                <a:cubicBezTo>
                  <a:pt x="151111" y="339922"/>
                  <a:pt x="153694" y="370887"/>
                  <a:pt x="153694" y="395401"/>
                </a:cubicBezTo>
                <a:cubicBezTo>
                  <a:pt x="153694" y="413463"/>
                  <a:pt x="152403" y="434107"/>
                  <a:pt x="151111" y="453460"/>
                </a:cubicBezTo>
                <a:cubicBezTo>
                  <a:pt x="179525" y="450879"/>
                  <a:pt x="206648" y="459911"/>
                  <a:pt x="229896" y="474103"/>
                </a:cubicBezTo>
                <a:lnTo>
                  <a:pt x="231187" y="474103"/>
                </a:lnTo>
                <a:cubicBezTo>
                  <a:pt x="258310" y="492166"/>
                  <a:pt x="291891" y="503777"/>
                  <a:pt x="329346" y="503777"/>
                </a:cubicBezTo>
                <a:cubicBezTo>
                  <a:pt x="365509" y="503777"/>
                  <a:pt x="400381" y="492166"/>
                  <a:pt x="427503" y="474103"/>
                </a:cubicBezTo>
                <a:cubicBezTo>
                  <a:pt x="431378" y="471522"/>
                  <a:pt x="433961" y="468942"/>
                  <a:pt x="437836" y="466362"/>
                </a:cubicBezTo>
                <a:cubicBezTo>
                  <a:pt x="441710" y="461201"/>
                  <a:pt x="452043" y="450879"/>
                  <a:pt x="472708" y="430236"/>
                </a:cubicBezTo>
                <a:cubicBezTo>
                  <a:pt x="481749" y="422495"/>
                  <a:pt x="511454" y="391530"/>
                  <a:pt x="519203" y="383789"/>
                </a:cubicBezTo>
                <a:cubicBezTo>
                  <a:pt x="523078" y="378628"/>
                  <a:pt x="526953" y="370887"/>
                  <a:pt x="525661" y="363145"/>
                </a:cubicBezTo>
                <a:cubicBezTo>
                  <a:pt x="525661" y="347663"/>
                  <a:pt x="514037" y="334761"/>
                  <a:pt x="497247" y="334761"/>
                </a:cubicBezTo>
                <a:cubicBezTo>
                  <a:pt x="492081" y="334761"/>
                  <a:pt x="488206" y="336051"/>
                  <a:pt x="484332" y="338632"/>
                </a:cubicBezTo>
                <a:cubicBezTo>
                  <a:pt x="481749" y="339922"/>
                  <a:pt x="479165" y="342502"/>
                  <a:pt x="475291" y="345083"/>
                </a:cubicBezTo>
                <a:cubicBezTo>
                  <a:pt x="475291" y="345083"/>
                  <a:pt x="475291" y="345083"/>
                  <a:pt x="475291" y="346373"/>
                </a:cubicBezTo>
                <a:cubicBezTo>
                  <a:pt x="457209" y="361855"/>
                  <a:pt x="426212" y="390240"/>
                  <a:pt x="418463" y="404432"/>
                </a:cubicBezTo>
                <a:cubicBezTo>
                  <a:pt x="412005" y="426365"/>
                  <a:pt x="391340" y="441848"/>
                  <a:pt x="368092" y="441848"/>
                </a:cubicBezTo>
                <a:cubicBezTo>
                  <a:pt x="348719" y="441848"/>
                  <a:pt x="321596" y="434107"/>
                  <a:pt x="280266" y="418624"/>
                </a:cubicBezTo>
                <a:lnTo>
                  <a:pt x="289308" y="395401"/>
                </a:lnTo>
                <a:cubicBezTo>
                  <a:pt x="328054" y="410883"/>
                  <a:pt x="351302" y="417334"/>
                  <a:pt x="365509" y="417334"/>
                </a:cubicBezTo>
                <a:cubicBezTo>
                  <a:pt x="366801" y="417334"/>
                  <a:pt x="366801" y="417334"/>
                  <a:pt x="366801" y="417334"/>
                </a:cubicBezTo>
                <a:cubicBezTo>
                  <a:pt x="383591" y="417334"/>
                  <a:pt x="396506" y="404432"/>
                  <a:pt x="396506" y="388949"/>
                </a:cubicBezTo>
                <a:cubicBezTo>
                  <a:pt x="396506" y="381208"/>
                  <a:pt x="392632" y="374757"/>
                  <a:pt x="388757" y="369596"/>
                </a:cubicBezTo>
                <a:cubicBezTo>
                  <a:pt x="350010" y="333471"/>
                  <a:pt x="288016" y="310247"/>
                  <a:pt x="216980" y="310247"/>
                </a:cubicBezTo>
                <a:close/>
                <a:moveTo>
                  <a:pt x="365509" y="198000"/>
                </a:moveTo>
                <a:lnTo>
                  <a:pt x="365509" y="207031"/>
                </a:lnTo>
                <a:cubicBezTo>
                  <a:pt x="361634" y="208321"/>
                  <a:pt x="359051" y="208321"/>
                  <a:pt x="355177" y="210902"/>
                </a:cubicBezTo>
                <a:cubicBezTo>
                  <a:pt x="352593" y="212192"/>
                  <a:pt x="350010" y="213482"/>
                  <a:pt x="347427" y="216063"/>
                </a:cubicBezTo>
                <a:cubicBezTo>
                  <a:pt x="344844" y="218643"/>
                  <a:pt x="342261" y="221223"/>
                  <a:pt x="340970" y="225094"/>
                </a:cubicBezTo>
                <a:cubicBezTo>
                  <a:pt x="339678" y="227674"/>
                  <a:pt x="339678" y="231545"/>
                  <a:pt x="339678" y="235416"/>
                </a:cubicBezTo>
                <a:cubicBezTo>
                  <a:pt x="339678" y="237996"/>
                  <a:pt x="339678" y="240576"/>
                  <a:pt x="340970" y="243157"/>
                </a:cubicBezTo>
                <a:cubicBezTo>
                  <a:pt x="340970" y="247027"/>
                  <a:pt x="343553" y="249608"/>
                  <a:pt x="346136" y="252188"/>
                </a:cubicBezTo>
                <a:cubicBezTo>
                  <a:pt x="348719" y="256059"/>
                  <a:pt x="352593" y="258639"/>
                  <a:pt x="356468" y="261220"/>
                </a:cubicBezTo>
                <a:cubicBezTo>
                  <a:pt x="361634" y="263800"/>
                  <a:pt x="368092" y="265090"/>
                  <a:pt x="375841" y="266380"/>
                </a:cubicBezTo>
                <a:cubicBezTo>
                  <a:pt x="378424" y="266380"/>
                  <a:pt x="379716" y="267671"/>
                  <a:pt x="382299" y="267671"/>
                </a:cubicBezTo>
                <a:cubicBezTo>
                  <a:pt x="384882" y="268961"/>
                  <a:pt x="387465" y="268961"/>
                  <a:pt x="388757" y="270251"/>
                </a:cubicBezTo>
                <a:cubicBezTo>
                  <a:pt x="391340" y="271541"/>
                  <a:pt x="392632" y="272831"/>
                  <a:pt x="393923" y="274122"/>
                </a:cubicBezTo>
                <a:cubicBezTo>
                  <a:pt x="395215" y="275412"/>
                  <a:pt x="395215" y="276702"/>
                  <a:pt x="395215" y="279282"/>
                </a:cubicBezTo>
                <a:cubicBezTo>
                  <a:pt x="395215" y="281863"/>
                  <a:pt x="393923" y="283153"/>
                  <a:pt x="391340" y="284443"/>
                </a:cubicBezTo>
                <a:cubicBezTo>
                  <a:pt x="390048" y="285733"/>
                  <a:pt x="386174" y="287024"/>
                  <a:pt x="383591" y="287024"/>
                </a:cubicBezTo>
                <a:cubicBezTo>
                  <a:pt x="381008" y="287024"/>
                  <a:pt x="378424" y="287024"/>
                  <a:pt x="375841" y="285733"/>
                </a:cubicBezTo>
                <a:cubicBezTo>
                  <a:pt x="373258" y="285733"/>
                  <a:pt x="371967" y="285733"/>
                  <a:pt x="370675" y="284443"/>
                </a:cubicBezTo>
                <a:cubicBezTo>
                  <a:pt x="368092" y="283153"/>
                  <a:pt x="366801" y="281863"/>
                  <a:pt x="365509" y="280573"/>
                </a:cubicBezTo>
                <a:cubicBezTo>
                  <a:pt x="362926" y="279282"/>
                  <a:pt x="361634" y="277992"/>
                  <a:pt x="360343" y="276702"/>
                </a:cubicBezTo>
                <a:lnTo>
                  <a:pt x="340970" y="276702"/>
                </a:lnTo>
                <a:lnTo>
                  <a:pt x="340970" y="305086"/>
                </a:lnTo>
                <a:lnTo>
                  <a:pt x="360343" y="305086"/>
                </a:lnTo>
                <a:lnTo>
                  <a:pt x="360343" y="301216"/>
                </a:lnTo>
                <a:cubicBezTo>
                  <a:pt x="361634" y="301216"/>
                  <a:pt x="361634" y="302506"/>
                  <a:pt x="362926" y="302506"/>
                </a:cubicBezTo>
                <a:cubicBezTo>
                  <a:pt x="364217" y="302506"/>
                  <a:pt x="365509" y="303796"/>
                  <a:pt x="365509" y="303796"/>
                </a:cubicBezTo>
                <a:lnTo>
                  <a:pt x="365509" y="315408"/>
                </a:lnTo>
                <a:lnTo>
                  <a:pt x="386174" y="315408"/>
                </a:lnTo>
                <a:lnTo>
                  <a:pt x="386174" y="306377"/>
                </a:lnTo>
                <a:cubicBezTo>
                  <a:pt x="390048" y="306377"/>
                  <a:pt x="393923" y="305086"/>
                  <a:pt x="397798" y="303796"/>
                </a:cubicBezTo>
                <a:cubicBezTo>
                  <a:pt x="400381" y="302506"/>
                  <a:pt x="404255" y="299926"/>
                  <a:pt x="406839" y="297345"/>
                </a:cubicBezTo>
                <a:cubicBezTo>
                  <a:pt x="409422" y="296055"/>
                  <a:pt x="410713" y="292184"/>
                  <a:pt x="413296" y="289604"/>
                </a:cubicBezTo>
                <a:cubicBezTo>
                  <a:pt x="414588" y="285733"/>
                  <a:pt x="414588" y="283153"/>
                  <a:pt x="414588" y="279282"/>
                </a:cubicBezTo>
                <a:cubicBezTo>
                  <a:pt x="414588" y="276702"/>
                  <a:pt x="414588" y="274122"/>
                  <a:pt x="414588" y="271541"/>
                </a:cubicBezTo>
                <a:cubicBezTo>
                  <a:pt x="413296" y="268961"/>
                  <a:pt x="412005" y="265090"/>
                  <a:pt x="409422" y="262510"/>
                </a:cubicBezTo>
                <a:cubicBezTo>
                  <a:pt x="406839" y="258639"/>
                  <a:pt x="402964" y="256059"/>
                  <a:pt x="397798" y="253478"/>
                </a:cubicBezTo>
                <a:cubicBezTo>
                  <a:pt x="393923" y="250898"/>
                  <a:pt x="387465" y="248318"/>
                  <a:pt x="378424" y="247027"/>
                </a:cubicBezTo>
                <a:cubicBezTo>
                  <a:pt x="365509" y="245737"/>
                  <a:pt x="359051" y="240576"/>
                  <a:pt x="359051" y="235416"/>
                </a:cubicBezTo>
                <a:cubicBezTo>
                  <a:pt x="359051" y="232835"/>
                  <a:pt x="360343" y="231545"/>
                  <a:pt x="362926" y="228965"/>
                </a:cubicBezTo>
                <a:cubicBezTo>
                  <a:pt x="364217" y="227674"/>
                  <a:pt x="366801" y="226384"/>
                  <a:pt x="370675" y="226384"/>
                </a:cubicBezTo>
                <a:cubicBezTo>
                  <a:pt x="374550" y="226384"/>
                  <a:pt x="375841" y="226384"/>
                  <a:pt x="378424" y="226384"/>
                </a:cubicBezTo>
                <a:cubicBezTo>
                  <a:pt x="381008" y="227674"/>
                  <a:pt x="382299" y="227674"/>
                  <a:pt x="383591" y="228965"/>
                </a:cubicBezTo>
                <a:cubicBezTo>
                  <a:pt x="384882" y="230255"/>
                  <a:pt x="387465" y="231545"/>
                  <a:pt x="388757" y="232835"/>
                </a:cubicBezTo>
                <a:cubicBezTo>
                  <a:pt x="390048" y="234125"/>
                  <a:pt x="391340" y="235416"/>
                  <a:pt x="392632" y="236706"/>
                </a:cubicBezTo>
                <a:lnTo>
                  <a:pt x="413296" y="236706"/>
                </a:lnTo>
                <a:lnTo>
                  <a:pt x="413296" y="208321"/>
                </a:lnTo>
                <a:lnTo>
                  <a:pt x="393923" y="208321"/>
                </a:lnTo>
                <a:lnTo>
                  <a:pt x="393923" y="212192"/>
                </a:lnTo>
                <a:cubicBezTo>
                  <a:pt x="391340" y="210902"/>
                  <a:pt x="388757" y="209612"/>
                  <a:pt x="386174" y="208321"/>
                </a:cubicBezTo>
                <a:lnTo>
                  <a:pt x="386174" y="198000"/>
                </a:lnTo>
                <a:close/>
                <a:moveTo>
                  <a:pt x="322888" y="124458"/>
                </a:moveTo>
                <a:cubicBezTo>
                  <a:pt x="339678" y="128329"/>
                  <a:pt x="356468" y="130909"/>
                  <a:pt x="375841" y="130909"/>
                </a:cubicBezTo>
                <a:cubicBezTo>
                  <a:pt x="393923" y="130909"/>
                  <a:pt x="410713" y="128329"/>
                  <a:pt x="427503" y="124458"/>
                </a:cubicBezTo>
                <a:cubicBezTo>
                  <a:pt x="457209" y="151552"/>
                  <a:pt x="502413" y="232835"/>
                  <a:pt x="502413" y="268961"/>
                </a:cubicBezTo>
                <a:cubicBezTo>
                  <a:pt x="502413" y="284443"/>
                  <a:pt x="499830" y="298635"/>
                  <a:pt x="494664" y="310247"/>
                </a:cubicBezTo>
                <a:cubicBezTo>
                  <a:pt x="494664" y="310247"/>
                  <a:pt x="495956" y="310247"/>
                  <a:pt x="497247" y="310247"/>
                </a:cubicBezTo>
                <a:cubicBezTo>
                  <a:pt x="526953" y="310247"/>
                  <a:pt x="551492" y="334761"/>
                  <a:pt x="551492" y="363145"/>
                </a:cubicBezTo>
                <a:cubicBezTo>
                  <a:pt x="551492" y="377338"/>
                  <a:pt x="545034" y="390240"/>
                  <a:pt x="535994" y="400561"/>
                </a:cubicBezTo>
                <a:cubicBezTo>
                  <a:pt x="535994" y="400561"/>
                  <a:pt x="530827" y="408303"/>
                  <a:pt x="490789" y="448299"/>
                </a:cubicBezTo>
                <a:cubicBezTo>
                  <a:pt x="477874" y="459911"/>
                  <a:pt x="470125" y="467652"/>
                  <a:pt x="464958" y="474103"/>
                </a:cubicBezTo>
                <a:cubicBezTo>
                  <a:pt x="457209" y="480554"/>
                  <a:pt x="448168" y="488295"/>
                  <a:pt x="440419" y="493456"/>
                </a:cubicBezTo>
                <a:cubicBezTo>
                  <a:pt x="439127" y="494746"/>
                  <a:pt x="439127" y="494746"/>
                  <a:pt x="439127" y="494746"/>
                </a:cubicBezTo>
                <a:cubicBezTo>
                  <a:pt x="408130" y="515389"/>
                  <a:pt x="371967" y="528291"/>
                  <a:pt x="329346" y="528291"/>
                </a:cubicBezTo>
                <a:cubicBezTo>
                  <a:pt x="286724" y="528291"/>
                  <a:pt x="247977" y="516679"/>
                  <a:pt x="216980" y="496036"/>
                </a:cubicBezTo>
                <a:cubicBezTo>
                  <a:pt x="192441" y="480554"/>
                  <a:pt x="170484" y="474103"/>
                  <a:pt x="149820" y="477973"/>
                </a:cubicBezTo>
                <a:cubicBezTo>
                  <a:pt x="148528" y="497326"/>
                  <a:pt x="147236" y="510228"/>
                  <a:pt x="147236" y="510228"/>
                </a:cubicBezTo>
                <a:lnTo>
                  <a:pt x="6458" y="510228"/>
                </a:lnTo>
                <a:cubicBezTo>
                  <a:pt x="6458" y="510228"/>
                  <a:pt x="0" y="458620"/>
                  <a:pt x="0" y="395401"/>
                </a:cubicBezTo>
                <a:cubicBezTo>
                  <a:pt x="0" y="332181"/>
                  <a:pt x="6458" y="280573"/>
                  <a:pt x="6458" y="280573"/>
                </a:cubicBezTo>
                <a:lnTo>
                  <a:pt x="147236" y="280573"/>
                </a:lnTo>
                <a:cubicBezTo>
                  <a:pt x="147236" y="280573"/>
                  <a:pt x="147236" y="285733"/>
                  <a:pt x="148528" y="293475"/>
                </a:cubicBezTo>
                <a:cubicBezTo>
                  <a:pt x="170484" y="288314"/>
                  <a:pt x="192441" y="285733"/>
                  <a:pt x="216980" y="285733"/>
                </a:cubicBezTo>
                <a:cubicBezTo>
                  <a:pt x="226021" y="285733"/>
                  <a:pt x="235062" y="285733"/>
                  <a:pt x="244103" y="287024"/>
                </a:cubicBezTo>
                <a:cubicBezTo>
                  <a:pt x="242811" y="280573"/>
                  <a:pt x="241520" y="275412"/>
                  <a:pt x="241520" y="268961"/>
                </a:cubicBezTo>
                <a:cubicBezTo>
                  <a:pt x="241520" y="232835"/>
                  <a:pt x="293182" y="148972"/>
                  <a:pt x="322888" y="124458"/>
                </a:cubicBezTo>
                <a:close/>
                <a:moveTo>
                  <a:pt x="433981" y="660"/>
                </a:moveTo>
                <a:cubicBezTo>
                  <a:pt x="436787" y="1608"/>
                  <a:pt x="439433" y="3625"/>
                  <a:pt x="441857" y="7013"/>
                </a:cubicBezTo>
                <a:cubicBezTo>
                  <a:pt x="459956" y="32830"/>
                  <a:pt x="428929" y="102534"/>
                  <a:pt x="416000" y="108988"/>
                </a:cubicBezTo>
                <a:cubicBezTo>
                  <a:pt x="416000" y="108988"/>
                  <a:pt x="400487" y="112860"/>
                  <a:pt x="377216" y="112860"/>
                </a:cubicBezTo>
                <a:cubicBezTo>
                  <a:pt x="353945" y="112860"/>
                  <a:pt x="329382" y="107697"/>
                  <a:pt x="329382" y="107697"/>
                </a:cubicBezTo>
                <a:cubicBezTo>
                  <a:pt x="315161" y="96080"/>
                  <a:pt x="284133" y="19922"/>
                  <a:pt x="302233" y="8304"/>
                </a:cubicBezTo>
                <a:cubicBezTo>
                  <a:pt x="324211" y="-4604"/>
                  <a:pt x="357824" y="27666"/>
                  <a:pt x="373338" y="34121"/>
                </a:cubicBezTo>
                <a:cubicBezTo>
                  <a:pt x="386912" y="39768"/>
                  <a:pt x="414344" y="-5975"/>
                  <a:pt x="433981" y="6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122" name="向下箭號 22">
            <a:extLst>
              <a:ext uri="{FF2B5EF4-FFF2-40B4-BE49-F238E27FC236}">
                <a16:creationId xmlns="" xmlns:a16="http://schemas.microsoft.com/office/drawing/2014/main" id="{5ADEF071-EE4C-4F0E-9C4E-29BE05E2577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031035" y="2545775"/>
            <a:ext cx="288925" cy="28892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TW" altLang="zh-TW" sz="20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4124" name="爆炸: 十四角 16">
            <a:extLst>
              <a:ext uri="{FF2B5EF4-FFF2-40B4-BE49-F238E27FC236}">
                <a16:creationId xmlns="" xmlns:a16="http://schemas.microsoft.com/office/drawing/2014/main" id="{56ADEE6F-4995-4B00-B747-0CE8D55E8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8115" y="764815"/>
            <a:ext cx="3222262" cy="1530350"/>
          </a:xfrm>
          <a:prstGeom prst="irregularSeal2">
            <a:avLst/>
          </a:prstGeom>
          <a:solidFill>
            <a:schemeClr val="accent1"/>
          </a:solidFill>
          <a:ln w="25400" cap="flat" cmpd="sng">
            <a:solidFill>
              <a:srgbClr val="395E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zh-TW" dirty="0" smtClean="0">
                <a:solidFill>
                  <a:srgbClr val="FFFFFF"/>
                </a:solidFill>
                <a:ea typeface="新細明體" panose="02020500000000000000" pitchFamily="18" charset="-120"/>
              </a:rPr>
              <a:t>勞民傷財</a:t>
            </a:r>
            <a:endParaRPr lang="en-US" altLang="zh-CN" dirty="0" smtClean="0">
              <a:solidFill>
                <a:srgbClr val="FFFFFF"/>
              </a:solidFill>
              <a:ea typeface="新細明體" panose="02020500000000000000" pitchFamily="18" charset="-120"/>
            </a:endParaRPr>
          </a:p>
          <a:p>
            <a:pPr algn="ctr"/>
            <a:r>
              <a:rPr lang="zh-TW" altLang="en-US" dirty="0" smtClean="0">
                <a:solidFill>
                  <a:srgbClr val="FFFFFF"/>
                </a:solidFill>
                <a:ea typeface="新細明體" panose="02020500000000000000" pitchFamily="18" charset="-120"/>
              </a:rPr>
              <a:t>無有效防災</a:t>
            </a:r>
            <a:endParaRPr lang="zh-CN" altLang="zh-TW" dirty="0">
              <a:ea typeface="新細明體" panose="02020500000000000000" pitchFamily="18" charset="-120"/>
            </a:endParaRPr>
          </a:p>
        </p:txBody>
      </p:sp>
      <p:sp>
        <p:nvSpPr>
          <p:cNvPr id="4125" name="標題 1">
            <a:extLst>
              <a:ext uri="{FF2B5EF4-FFF2-40B4-BE49-F238E27FC236}">
                <a16:creationId xmlns="" xmlns:a16="http://schemas.microsoft.com/office/drawing/2014/main" id="{9667E808-56E5-46D7-BA60-89A3FC5328D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7200" y="146050"/>
            <a:ext cx="8229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1pPr>
            <a:lvl2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2pPr>
            <a:lvl3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3pPr>
            <a:lvl4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4pPr>
            <a:lvl5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9pPr>
          </a:lstStyle>
          <a:p>
            <a:r>
              <a:rPr lang="zh-TW" altLang="en-US" dirty="0" smtClean="0">
                <a:latin typeface="標楷體" charset="-120"/>
              </a:rPr>
              <a:t>住宅安全無人化系統</a:t>
            </a:r>
            <a:endParaRPr lang="en-US" altLang="zh-TW" dirty="0" smtClean="0">
              <a:latin typeface="標楷體" charset="-12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服務內容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830" y="1412860"/>
            <a:ext cx="774022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4800" dirty="0" smtClean="0">
                <a:latin typeface="標楷體" charset="-120"/>
                <a:ea typeface="標楷體" charset="-120"/>
                <a:sym typeface="標楷體" charset="-120"/>
              </a:rPr>
              <a:t>一、門禁控管</a:t>
            </a:r>
            <a:endParaRPr lang="en-US" altLang="zh-TW" sz="4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zh-TW" altLang="en-US" sz="4800" dirty="0" smtClean="0">
                <a:latin typeface="標楷體" charset="-120"/>
                <a:ea typeface="標楷體" charset="-120"/>
                <a:sym typeface="標楷體" charset="-120"/>
              </a:rPr>
              <a:t>二、緊急通報</a:t>
            </a:r>
            <a:endParaRPr lang="en-US" altLang="zh-TW" sz="4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zh-TW" altLang="en-US" sz="4800" dirty="0" smtClean="0">
                <a:latin typeface="標楷體" charset="-120"/>
                <a:ea typeface="標楷體" charset="-120"/>
                <a:sym typeface="標楷體" charset="-120"/>
              </a:rPr>
              <a:t>三、火災監控</a:t>
            </a:r>
            <a:endParaRPr lang="en-US" altLang="zh-TW" sz="4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zh-TW" altLang="en-US" sz="4800" dirty="0" smtClean="0">
                <a:latin typeface="標楷體" charset="-120"/>
                <a:ea typeface="標楷體" charset="-120"/>
                <a:sym typeface="標楷體" charset="-120"/>
              </a:rPr>
              <a:t>四、電梯受困</a:t>
            </a:r>
            <a:endParaRPr lang="en-US" altLang="zh-TW" sz="4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zh-TW" altLang="en-US" sz="4800" dirty="0" smtClean="0">
                <a:latin typeface="標楷體" charset="-120"/>
                <a:ea typeface="標楷體" charset="-120"/>
                <a:sym typeface="標楷體" charset="-120"/>
              </a:rPr>
              <a:t>五、</a:t>
            </a:r>
            <a:r>
              <a:rPr lang="en-US" altLang="zh-TW" sz="4800" dirty="0" smtClean="0">
                <a:latin typeface="標楷體" charset="-120"/>
                <a:ea typeface="標楷體" charset="-120"/>
                <a:sym typeface="標楷體" charset="-120"/>
              </a:rPr>
              <a:t>LINE</a:t>
            </a:r>
            <a:r>
              <a:rPr lang="zh-TW" altLang="en-US" sz="4800" dirty="0" smtClean="0">
                <a:latin typeface="標楷體" charset="-120"/>
                <a:ea typeface="標楷體" charset="-120"/>
                <a:sym typeface="標楷體" charset="-120"/>
              </a:rPr>
              <a:t>推播</a:t>
            </a:r>
            <a:endParaRPr lang="en-US" altLang="zh-TW" sz="4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門禁控管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25" y="1124840"/>
            <a:ext cx="774022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36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1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、管制出入人員，非社區住戶無法進入。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2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、維持公共空間安危。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3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、協助遠端開啟大門、車道閘門、機車車道閘門。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60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緊急通報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25" y="1124840"/>
            <a:ext cx="774022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36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1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、主要進出入口設置緊急通報裝置，用於提供住戶幫助、如未帶鑰匙、磁卡。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2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、如遭尾隨可提供緊急求助，告知我方人員現場疑似出現狀況。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60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緊急通報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25" y="1124840"/>
            <a:ext cx="774022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36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60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pic>
        <p:nvPicPr>
          <p:cNvPr id="15" name="圖片 14" descr="S__1764563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700" y="1556870"/>
            <a:ext cx="3003780" cy="4005040"/>
          </a:xfrm>
          <a:prstGeom prst="rect">
            <a:avLst/>
          </a:prstGeom>
        </p:spPr>
      </p:pic>
      <p:pic>
        <p:nvPicPr>
          <p:cNvPr id="16" name="圖片 15" descr="S__1764564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925" y="1556870"/>
            <a:ext cx="5340053" cy="4005040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緊急通報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25" y="1124840"/>
            <a:ext cx="774022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36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60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11691" y="1196845"/>
            <a:ext cx="4957359" cy="4896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700" y="1196845"/>
            <a:ext cx="4016385" cy="4896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火災監控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25" y="1124840"/>
            <a:ext cx="774022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36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1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、與消防受信總機做連結，一旦受信總機發報、異常、斷電皆會將訊號傳送回公司。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2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、避免火災憾事發生。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60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火災監控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25" y="1124840"/>
            <a:ext cx="774022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36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60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pic>
        <p:nvPicPr>
          <p:cNvPr id="15" name="圖片 14" descr="S__176456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1725" y="1550880"/>
            <a:ext cx="3489814" cy="4653085"/>
          </a:xfrm>
          <a:prstGeom prst="rect">
            <a:avLst/>
          </a:prstGeom>
        </p:spPr>
      </p:pic>
      <p:pic>
        <p:nvPicPr>
          <p:cNvPr id="16" name="圖片 15" descr="S__1764563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7990" y="1556870"/>
            <a:ext cx="3489814" cy="4653085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電梯受困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25" y="1124840"/>
            <a:ext cx="777654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36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1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、電梯受困協助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2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、電梯發生緊急狀況時，可雙向即時語音影像傳輸至客服中心、有專人協助處理。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3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、協助通知電梯廠商或即刻報警，不至於孤立無援。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60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電梯受困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25" y="1124840"/>
            <a:ext cx="777654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60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700" y="2204915"/>
            <a:ext cx="8640600" cy="282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8A8CC926-9442-441B-A9B9-6798F9195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FCD4B2D7-D5DE-48F0-B8F1-6FEB2D1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C:\Documents and Settings\abs00\桌面\LOGO.jpg">
            <a:extLst>
              <a:ext uri="{FF2B5EF4-FFF2-40B4-BE49-F238E27FC236}">
                <a16:creationId xmlns="" xmlns:a16="http://schemas.microsoft.com/office/drawing/2014/main" id="{E5397900-DD4E-46FA-B578-064140AEA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9">
            <a:extLst>
              <a:ext uri="{FF2B5EF4-FFF2-40B4-BE49-F238E27FC236}">
                <a16:creationId xmlns="" xmlns:a16="http://schemas.microsoft.com/office/drawing/2014/main" id="{F299582C-3FA4-4AE4-A1DD-004B5BC5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3078" name="Line 10">
            <a:extLst>
              <a:ext uri="{FF2B5EF4-FFF2-40B4-BE49-F238E27FC236}">
                <a16:creationId xmlns="" xmlns:a16="http://schemas.microsoft.com/office/drawing/2014/main" id="{20747205-04A0-4F0D-B62D-1C5EE361B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79" name="Line 11">
            <a:extLst>
              <a:ext uri="{FF2B5EF4-FFF2-40B4-BE49-F238E27FC236}">
                <a16:creationId xmlns="" xmlns:a16="http://schemas.microsoft.com/office/drawing/2014/main" id="{AF6B7605-D93C-4737-9E70-050B8055C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3080" name="Line 14">
            <a:extLst>
              <a:ext uri="{FF2B5EF4-FFF2-40B4-BE49-F238E27FC236}">
                <a16:creationId xmlns="" xmlns:a16="http://schemas.microsoft.com/office/drawing/2014/main" id="{FA222002-4433-4F53-A1FA-CBAA7D571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3081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01AAD5AE-81AD-4A37-8D04-3F574CA1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C387E3CB-9644-4D36-8249-FA6B786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文字方塊 25">
            <a:extLst>
              <a:ext uri="{FF2B5EF4-FFF2-40B4-BE49-F238E27FC236}">
                <a16:creationId xmlns="" xmlns:a16="http://schemas.microsoft.com/office/drawing/2014/main" id="{F95F48C8-1A2B-4200-A660-D678EC14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3084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79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4400" dirty="0" smtClean="0">
                <a:latin typeface="標楷體" charset="-120"/>
                <a:ea typeface="標楷體" charset="-120"/>
                <a:sym typeface="標楷體" charset="-120"/>
              </a:rPr>
              <a:t>LINE</a:t>
            </a:r>
            <a:r>
              <a:rPr lang="zh-TW" altLang="en-US" sz="4400" dirty="0" smtClean="0">
                <a:latin typeface="標楷體" charset="-120"/>
                <a:ea typeface="標楷體" charset="-120"/>
                <a:sym typeface="標楷體" charset="-120"/>
              </a:rPr>
              <a:t>推播</a:t>
            </a:r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3085" name="文字方塊 1">
            <a:extLst>
              <a:ext uri="{FF2B5EF4-FFF2-40B4-BE49-F238E27FC236}">
                <a16:creationId xmlns="" xmlns:a16="http://schemas.microsoft.com/office/drawing/2014/main" id="{695C4B14-33B3-4474-8384-35098128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8E4328A8-9C85-44AB-A980-F6EB263A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25" y="1124840"/>
            <a:ext cx="774022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36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1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、一旦社區發生緊急狀況，可用</a:t>
            </a:r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LINE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推播各住戶，多一道提醒方式。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r>
              <a:rPr lang="en-US" altLang="zh-TW" sz="2800" dirty="0" smtClean="0">
                <a:latin typeface="標楷體" charset="-120"/>
                <a:ea typeface="標楷體" charset="-120"/>
                <a:sym typeface="標楷體" charset="-120"/>
              </a:rPr>
              <a:t>2</a:t>
            </a:r>
            <a:r>
              <a:rPr lang="zh-TW" altLang="en-US" sz="2800" dirty="0" smtClean="0">
                <a:latin typeface="標楷體" charset="-120"/>
                <a:ea typeface="標楷體" charset="-120"/>
                <a:sym typeface="標楷體" charset="-120"/>
              </a:rPr>
              <a:t>、也可用於各大佳節祝賀，或者公布社區各事項如停水通知、維護工程等。</a:t>
            </a:r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28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endParaRPr lang="en-US" altLang="zh-TW" sz="60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 smtClean="0">
              <a:latin typeface="標楷體" charset="-120"/>
              <a:ea typeface="標楷體" charset="-120"/>
              <a:sym typeface="標楷體" charset="-120"/>
            </a:endParaRPr>
          </a:p>
          <a:p>
            <a:pPr algn="ctr"/>
            <a:endParaRPr lang="en-US" altLang="zh-TW" sz="4400" dirty="0">
              <a:latin typeface="標楷體" charset="-120"/>
              <a:ea typeface="標楷體" charset="-120"/>
              <a:sym typeface="標楷體" charset="-12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A217A542-AA23-477F-A7FD-AB61DC663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A7D436A3-B581-4FE6-9998-D081F97C7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8" descr="C:\Documents and Settings\abs00\桌面\LOGO.jpg">
            <a:extLst>
              <a:ext uri="{FF2B5EF4-FFF2-40B4-BE49-F238E27FC236}">
                <a16:creationId xmlns="" xmlns:a16="http://schemas.microsoft.com/office/drawing/2014/main" id="{38E0482A-3DAD-4F72-8C3E-7E42F2C46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9">
            <a:extLst>
              <a:ext uri="{FF2B5EF4-FFF2-40B4-BE49-F238E27FC236}">
                <a16:creationId xmlns="" xmlns:a16="http://schemas.microsoft.com/office/drawing/2014/main" id="{DEEED1DF-9524-4C48-9F17-DD4746A13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7174" name="Line 10">
            <a:extLst>
              <a:ext uri="{FF2B5EF4-FFF2-40B4-BE49-F238E27FC236}">
                <a16:creationId xmlns="" xmlns:a16="http://schemas.microsoft.com/office/drawing/2014/main" id="{74A38236-61EC-4DD6-9A91-448F027C0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7175" name="Line 11">
            <a:extLst>
              <a:ext uri="{FF2B5EF4-FFF2-40B4-BE49-F238E27FC236}">
                <a16:creationId xmlns="" xmlns:a16="http://schemas.microsoft.com/office/drawing/2014/main" id="{185FAD73-168D-4C98-8C7F-771261F7EFCA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7176" name="Line 14">
            <a:extLst>
              <a:ext uri="{FF2B5EF4-FFF2-40B4-BE49-F238E27FC236}">
                <a16:creationId xmlns="" xmlns:a16="http://schemas.microsoft.com/office/drawing/2014/main" id="{274502E5-1448-4D3B-99F7-DF84740C6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7177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3F670F64-EA2E-475E-9983-83413B59E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BB57EB81-0F4D-47D2-BE30-88CADDDC5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文字方塊 25">
            <a:extLst>
              <a:ext uri="{FF2B5EF4-FFF2-40B4-BE49-F238E27FC236}">
                <a16:creationId xmlns="" xmlns:a16="http://schemas.microsoft.com/office/drawing/2014/main" id="{B52E8517-762A-451E-994B-8E379FAA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7180" name="文字方塊 16">
            <a:extLst>
              <a:ext uri="{FF2B5EF4-FFF2-40B4-BE49-F238E27FC236}">
                <a16:creationId xmlns="" xmlns:a16="http://schemas.microsoft.com/office/drawing/2014/main" id="{9AD75C37-8DD8-4CE3-BF47-A3497EDCB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8445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440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7181" name="文字方塊 1">
            <a:extLst>
              <a:ext uri="{FF2B5EF4-FFF2-40B4-BE49-F238E27FC236}">
                <a16:creationId xmlns="" xmlns:a16="http://schemas.microsoft.com/office/drawing/2014/main" id="{ED02EC2A-2CD9-4BC5-8D94-057FA328E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7182" name="標題 1">
            <a:extLst>
              <a:ext uri="{FF2B5EF4-FFF2-40B4-BE49-F238E27FC236}">
                <a16:creationId xmlns="" xmlns:a16="http://schemas.microsoft.com/office/drawing/2014/main" id="{08869886-953A-448D-9AA5-8B9C9DC8EE8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90538" y="-49213"/>
            <a:ext cx="8229600" cy="113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ctr"/>
          <a:lstStyle>
            <a:lvl1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1pPr>
            <a:lvl2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2pPr>
            <a:lvl3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3pPr>
            <a:lvl4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4pPr>
            <a:lvl5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9pPr>
          </a:lstStyle>
          <a:p>
            <a:pPr>
              <a:buFontTx/>
              <a:buNone/>
            </a:pPr>
            <a:r>
              <a:rPr lang="zh-TW" altLang="en-US" dirty="0" smtClean="0">
                <a:latin typeface="Calibri"/>
                <a:cs typeface="Calibri"/>
              </a:rPr>
              <a:t>概念圖</a:t>
            </a:r>
            <a:endParaRPr lang="zh-CN" altLang="zh-TW" dirty="0">
              <a:latin typeface="Calibri"/>
              <a:cs typeface="Calibri"/>
            </a:endParaRPr>
          </a:p>
        </p:txBody>
      </p:sp>
      <p:pic>
        <p:nvPicPr>
          <p:cNvPr id="2" name="圖片 4">
            <a:extLst>
              <a:ext uri="{FF2B5EF4-FFF2-40B4-BE49-F238E27FC236}">
                <a16:creationId xmlns="" xmlns:a16="http://schemas.microsoft.com/office/drawing/2014/main" id="{54C9CC11-97FC-47D5-8D5A-EAD2BBC3F04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1484" y="1480956"/>
            <a:ext cx="8867583" cy="49834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085" y="1556870"/>
            <a:ext cx="3188765" cy="151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65958038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A217A542-AA23-477F-A7FD-AB61DC663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A7D436A3-B581-4FE6-9998-D081F97C7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8" descr="C:\Documents and Settings\abs00\桌面\LOGO.jpg">
            <a:extLst>
              <a:ext uri="{FF2B5EF4-FFF2-40B4-BE49-F238E27FC236}">
                <a16:creationId xmlns="" xmlns:a16="http://schemas.microsoft.com/office/drawing/2014/main" id="{38E0482A-3DAD-4F72-8C3E-7E42F2C46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9">
            <a:extLst>
              <a:ext uri="{FF2B5EF4-FFF2-40B4-BE49-F238E27FC236}">
                <a16:creationId xmlns="" xmlns:a16="http://schemas.microsoft.com/office/drawing/2014/main" id="{DEEED1DF-9524-4C48-9F17-DD4746A13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7174" name="Line 10">
            <a:extLst>
              <a:ext uri="{FF2B5EF4-FFF2-40B4-BE49-F238E27FC236}">
                <a16:creationId xmlns="" xmlns:a16="http://schemas.microsoft.com/office/drawing/2014/main" id="{74A38236-61EC-4DD6-9A91-448F027C0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7175" name="Line 11">
            <a:extLst>
              <a:ext uri="{FF2B5EF4-FFF2-40B4-BE49-F238E27FC236}">
                <a16:creationId xmlns="" xmlns:a16="http://schemas.microsoft.com/office/drawing/2014/main" id="{185FAD73-168D-4C98-8C7F-771261F7EFCA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7176" name="Line 14">
            <a:extLst>
              <a:ext uri="{FF2B5EF4-FFF2-40B4-BE49-F238E27FC236}">
                <a16:creationId xmlns="" xmlns:a16="http://schemas.microsoft.com/office/drawing/2014/main" id="{274502E5-1448-4D3B-99F7-DF84740C6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7177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3F670F64-EA2E-475E-9983-83413B59E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BB57EB81-0F4D-47D2-BE30-88CADDDC5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文字方塊 25">
            <a:extLst>
              <a:ext uri="{FF2B5EF4-FFF2-40B4-BE49-F238E27FC236}">
                <a16:creationId xmlns="" xmlns:a16="http://schemas.microsoft.com/office/drawing/2014/main" id="{B52E8517-762A-451E-994B-8E379FAA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7180" name="文字方塊 16">
            <a:extLst>
              <a:ext uri="{FF2B5EF4-FFF2-40B4-BE49-F238E27FC236}">
                <a16:creationId xmlns="" xmlns:a16="http://schemas.microsoft.com/office/drawing/2014/main" id="{9AD75C37-8DD8-4CE3-BF47-A3497EDCB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8445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440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7181" name="文字方塊 1">
            <a:extLst>
              <a:ext uri="{FF2B5EF4-FFF2-40B4-BE49-F238E27FC236}">
                <a16:creationId xmlns="" xmlns:a16="http://schemas.microsoft.com/office/drawing/2014/main" id="{ED02EC2A-2CD9-4BC5-8D94-057FA328E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7182" name="標題 1">
            <a:extLst>
              <a:ext uri="{FF2B5EF4-FFF2-40B4-BE49-F238E27FC236}">
                <a16:creationId xmlns="" xmlns:a16="http://schemas.microsoft.com/office/drawing/2014/main" id="{08869886-953A-448D-9AA5-8B9C9DC8EE8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67715" y="260780"/>
            <a:ext cx="8229600" cy="113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1pPr>
            <a:lvl2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2pPr>
            <a:lvl3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3pPr>
            <a:lvl4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4pPr>
            <a:lvl5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9pPr>
          </a:lstStyle>
          <a:p>
            <a:r>
              <a:rPr lang="zh-CN" altLang="zh-TW" sz="4400" dirty="0" smtClean="0"/>
              <a:t>導入</a:t>
            </a:r>
            <a:r>
              <a:rPr lang="zh-TW" altLang="en-US" sz="4400" dirty="0" smtClean="0">
                <a:latin typeface="標楷體" charset="-120"/>
              </a:rPr>
              <a:t>住宅安全無人化系統</a:t>
            </a:r>
            <a:endParaRPr lang="en-US" altLang="zh-TW" sz="4400" dirty="0" smtClean="0">
              <a:latin typeface="標楷體" charset="-120"/>
            </a:endParaRPr>
          </a:p>
          <a:p>
            <a:pPr>
              <a:buFontTx/>
              <a:buNone/>
            </a:pPr>
            <a:r>
              <a:rPr lang="zh-CN" altLang="zh-TW" sz="4400" dirty="0" smtClean="0"/>
              <a:t>優勢</a:t>
            </a:r>
            <a:endParaRPr lang="zh-CN" altLang="zh-TW" sz="4400" dirty="0"/>
          </a:p>
        </p:txBody>
      </p:sp>
      <p:sp>
        <p:nvSpPr>
          <p:cNvPr id="7183" name="內容版面配置區 2">
            <a:extLst>
              <a:ext uri="{FF2B5EF4-FFF2-40B4-BE49-F238E27FC236}">
                <a16:creationId xmlns="" xmlns:a16="http://schemas.microsoft.com/office/drawing/2014/main" id="{98C6F453-3A2A-4BAC-B3B2-44F56832D4E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68313" y="1341438"/>
            <a:ext cx="8229600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2900" indent="-342900" defTabSz="0">
              <a:spcBef>
                <a:spcPct val="20000"/>
              </a:spcBef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1pPr>
            <a:lvl2pPr marL="742950" indent="-285750" defTabSz="0">
              <a:spcBef>
                <a:spcPct val="20000"/>
              </a:spcBef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2pPr>
            <a:lvl3pPr marL="1143000" indent="-228600" defTabSz="0">
              <a:spcBef>
                <a:spcPct val="20000"/>
              </a:spcBef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3pPr>
            <a:lvl4pPr marL="1600200" indent="-228600" defTabSz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4pPr>
            <a:lvl5pPr marL="2057400" indent="-228600" defTabSz="0">
              <a:spcBef>
                <a:spcPct val="20000"/>
              </a:spcBef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5pPr>
            <a:lvl6pPr marL="25146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6pPr>
            <a:lvl7pPr marL="29718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7pPr>
            <a:lvl8pPr marL="34290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8pPr>
            <a:lvl9pPr marL="38862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9pPr>
          </a:lstStyle>
          <a:p>
            <a:r>
              <a:rPr lang="zh-TW" altLang="en-US" dirty="0" smtClean="0">
                <a:solidFill>
                  <a:schemeClr val="accent1"/>
                </a:solidFill>
              </a:rPr>
              <a:t>系統化</a:t>
            </a:r>
            <a:r>
              <a:rPr lang="zh-TW" altLang="en-US" dirty="0">
                <a:solidFill>
                  <a:schemeClr val="accent1"/>
                </a:solidFill>
              </a:rPr>
              <a:t>管理</a:t>
            </a:r>
            <a:endParaRPr lang="en-US" altLang="zh-TW" dirty="0">
              <a:solidFill>
                <a:schemeClr val="accent1"/>
              </a:solidFill>
            </a:endParaRPr>
          </a:p>
          <a:p>
            <a:pPr lvl="1"/>
            <a:r>
              <a:rPr lang="zh-TW" altLang="en-US" dirty="0">
                <a:latin typeface="Calibri"/>
                <a:ea typeface="標楷體"/>
                <a:cs typeface="Calibri"/>
              </a:rPr>
              <a:t>打瞌睡的夜班警衛改</a:t>
            </a:r>
            <a:r>
              <a:rPr lang="zh-TW" altLang="en-US" dirty="0" smtClean="0">
                <a:latin typeface="Calibri"/>
                <a:ea typeface="標楷體"/>
                <a:cs typeface="Calibri"/>
              </a:rPr>
              <a:t>為電子系統，沒有偷懶摸魚問題。</a:t>
            </a:r>
            <a:endParaRPr lang="en-US" altLang="zh-TW" dirty="0">
              <a:latin typeface="Calibri"/>
              <a:ea typeface="標楷體"/>
              <a:cs typeface="Calibri"/>
            </a:endParaRPr>
          </a:p>
          <a:p>
            <a:r>
              <a:rPr lang="zh-TW" altLang="en-US" dirty="0">
                <a:solidFill>
                  <a:schemeClr val="accent1"/>
                </a:solidFill>
              </a:rPr>
              <a:t>節省開支</a:t>
            </a:r>
            <a:endParaRPr lang="en-US" altLang="zh-TW" dirty="0">
              <a:solidFill>
                <a:schemeClr val="accent1"/>
              </a:solidFill>
            </a:endParaRPr>
          </a:p>
          <a:p>
            <a:pPr lvl="1"/>
            <a:r>
              <a:rPr lang="zh-TW" altLang="en-US" dirty="0"/>
              <a:t>費用</a:t>
            </a:r>
            <a:r>
              <a:rPr lang="zh-TW" altLang="en-US" dirty="0" smtClean="0"/>
              <a:t>只要原先夜班服務費用</a:t>
            </a:r>
            <a:r>
              <a:rPr lang="zh-TW" altLang="en-US" dirty="0"/>
              <a:t>的</a:t>
            </a:r>
            <a:r>
              <a:rPr lang="zh-TW" altLang="en-US" dirty="0" smtClean="0"/>
              <a:t>一半。</a:t>
            </a:r>
            <a:endParaRPr lang="en-US" altLang="zh-TW" dirty="0"/>
          </a:p>
          <a:p>
            <a:r>
              <a:rPr lang="zh-TW" altLang="en-US" dirty="0">
                <a:solidFill>
                  <a:schemeClr val="accent1"/>
                </a:solidFill>
              </a:rPr>
              <a:t>維持住戶習慣</a:t>
            </a:r>
            <a:endParaRPr lang="en-US" altLang="zh-TW" dirty="0">
              <a:solidFill>
                <a:schemeClr val="accent1"/>
              </a:solidFill>
            </a:endParaRPr>
          </a:p>
          <a:p>
            <a:pPr lvl="1"/>
            <a:r>
              <a:rPr lang="zh-TW" altLang="en-US" dirty="0"/>
              <a:t>不會因為導入遠端系統</a:t>
            </a:r>
            <a:r>
              <a:rPr lang="zh-TW" altLang="en-US" dirty="0" smtClean="0"/>
              <a:t>後增加</a:t>
            </a:r>
            <a:r>
              <a:rPr lang="zh-TW" altLang="en-US" dirty="0"/>
              <a:t>住戶進出的</a:t>
            </a:r>
            <a:r>
              <a:rPr lang="zh-TW" altLang="en-US" dirty="0" smtClean="0"/>
              <a:t>麻煩</a:t>
            </a:r>
            <a:r>
              <a:rPr lang="zh-TW" altLang="en-US" dirty="0"/>
              <a:t>。</a:t>
            </a:r>
            <a:endParaRPr lang="zh-TW" altLang="en-US" dirty="0" smtClean="0">
              <a:latin typeface="Calibri"/>
              <a:ea typeface="標楷體"/>
              <a:cs typeface="Calibri"/>
            </a:endParaRPr>
          </a:p>
          <a:p>
            <a:endParaRPr lang="zh-TW" alt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A217A542-AA23-477F-A7FD-AB61DC663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A7D436A3-B581-4FE6-9998-D081F97C7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8" descr="C:\Documents and Settings\abs00\桌面\LOGO.jpg">
            <a:extLst>
              <a:ext uri="{FF2B5EF4-FFF2-40B4-BE49-F238E27FC236}">
                <a16:creationId xmlns="" xmlns:a16="http://schemas.microsoft.com/office/drawing/2014/main" id="{38E0482A-3DAD-4F72-8C3E-7E42F2C46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9">
            <a:extLst>
              <a:ext uri="{FF2B5EF4-FFF2-40B4-BE49-F238E27FC236}">
                <a16:creationId xmlns="" xmlns:a16="http://schemas.microsoft.com/office/drawing/2014/main" id="{DEEED1DF-9524-4C48-9F17-DD4746A13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7174" name="Line 10">
            <a:extLst>
              <a:ext uri="{FF2B5EF4-FFF2-40B4-BE49-F238E27FC236}">
                <a16:creationId xmlns="" xmlns:a16="http://schemas.microsoft.com/office/drawing/2014/main" id="{74A38236-61EC-4DD6-9A91-448F027C0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7175" name="Line 11">
            <a:extLst>
              <a:ext uri="{FF2B5EF4-FFF2-40B4-BE49-F238E27FC236}">
                <a16:creationId xmlns="" xmlns:a16="http://schemas.microsoft.com/office/drawing/2014/main" id="{185FAD73-168D-4C98-8C7F-771261F7EFCA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7176" name="Line 14">
            <a:extLst>
              <a:ext uri="{FF2B5EF4-FFF2-40B4-BE49-F238E27FC236}">
                <a16:creationId xmlns="" xmlns:a16="http://schemas.microsoft.com/office/drawing/2014/main" id="{274502E5-1448-4D3B-99F7-DF84740C6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7177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3F670F64-EA2E-475E-9983-83413B59E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BB57EB81-0F4D-47D2-BE30-88CADDDC5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文字方塊 25">
            <a:extLst>
              <a:ext uri="{FF2B5EF4-FFF2-40B4-BE49-F238E27FC236}">
                <a16:creationId xmlns="" xmlns:a16="http://schemas.microsoft.com/office/drawing/2014/main" id="{B52E8517-762A-451E-994B-8E379FAA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7180" name="文字方塊 16">
            <a:extLst>
              <a:ext uri="{FF2B5EF4-FFF2-40B4-BE49-F238E27FC236}">
                <a16:creationId xmlns="" xmlns:a16="http://schemas.microsoft.com/office/drawing/2014/main" id="{9AD75C37-8DD8-4CE3-BF47-A3497EDCB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8445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endParaRPr lang="en-US" altLang="zh-TW" sz="4400"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7181" name="文字方塊 1">
            <a:extLst>
              <a:ext uri="{FF2B5EF4-FFF2-40B4-BE49-F238E27FC236}">
                <a16:creationId xmlns="" xmlns:a16="http://schemas.microsoft.com/office/drawing/2014/main" id="{ED02EC2A-2CD9-4BC5-8D94-057FA328E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  <p:sp>
        <p:nvSpPr>
          <p:cNvPr id="7182" name="標題 1">
            <a:extLst>
              <a:ext uri="{FF2B5EF4-FFF2-40B4-BE49-F238E27FC236}">
                <a16:creationId xmlns="" xmlns:a16="http://schemas.microsoft.com/office/drawing/2014/main" id="{08869886-953A-448D-9AA5-8B9C9DC8EE8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90538" y="-49213"/>
            <a:ext cx="8229600" cy="113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ctr"/>
          <a:lstStyle>
            <a:lvl1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1pPr>
            <a:lvl2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2pPr>
            <a:lvl3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3pPr>
            <a:lvl4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4pPr>
            <a:lvl5pPr algn="ctr"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9pPr>
          </a:lstStyle>
          <a:p>
            <a:r>
              <a:rPr lang="zh-CN" altLang="zh-TW" sz="3600" dirty="0" smtClean="0">
                <a:latin typeface="Calibri"/>
                <a:cs typeface="Calibri"/>
              </a:rPr>
              <a:t>導入</a:t>
            </a:r>
            <a:r>
              <a:rPr lang="zh-TW" altLang="en-US" sz="3600" dirty="0" smtClean="0">
                <a:latin typeface="標楷體" charset="-120"/>
              </a:rPr>
              <a:t>住宅安全無人化系統</a:t>
            </a:r>
            <a:endParaRPr lang="en-US" altLang="zh-TW" sz="3600" dirty="0" smtClean="0">
              <a:latin typeface="標楷體" charset="-120"/>
            </a:endParaRPr>
          </a:p>
          <a:p>
            <a:pPr>
              <a:buFontTx/>
              <a:buNone/>
            </a:pPr>
            <a:r>
              <a:rPr lang="zh-CN" altLang="zh-TW" sz="3600" dirty="0" smtClean="0">
                <a:latin typeface="Calibri"/>
                <a:cs typeface="Calibri"/>
              </a:rPr>
              <a:t>優勢</a:t>
            </a:r>
            <a:endParaRPr lang="zh-CN" altLang="zh-TW" sz="3600" dirty="0">
              <a:latin typeface="Calibri"/>
              <a:cs typeface="Calibri"/>
            </a:endParaRPr>
          </a:p>
        </p:txBody>
      </p:sp>
      <p:sp>
        <p:nvSpPr>
          <p:cNvPr id="7183" name="內容版面配置區 2">
            <a:extLst>
              <a:ext uri="{FF2B5EF4-FFF2-40B4-BE49-F238E27FC236}">
                <a16:creationId xmlns="" xmlns:a16="http://schemas.microsoft.com/office/drawing/2014/main" id="{98C6F453-3A2A-4BAC-B3B2-44F56832D4E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89414" y="1341438"/>
            <a:ext cx="3482797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2900" indent="-342900" defTabSz="0">
              <a:spcBef>
                <a:spcPct val="20000"/>
              </a:spcBef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1pPr>
            <a:lvl2pPr marL="742950" indent="-285750" defTabSz="0">
              <a:spcBef>
                <a:spcPct val="20000"/>
              </a:spcBef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2pPr>
            <a:lvl3pPr marL="1143000" indent="-228600" defTabSz="0">
              <a:spcBef>
                <a:spcPct val="20000"/>
              </a:spcBef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3pPr>
            <a:lvl4pPr marL="1600200" indent="-228600" defTabSz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4pPr>
            <a:lvl5pPr marL="2057400" indent="-228600" defTabSz="0">
              <a:spcBef>
                <a:spcPct val="20000"/>
              </a:spcBef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5pPr>
            <a:lvl6pPr marL="25146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6pPr>
            <a:lvl7pPr marL="29718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7pPr>
            <a:lvl8pPr marL="34290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8pPr>
            <a:lvl9pPr marL="38862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標楷體" charset="-120"/>
                <a:sym typeface="標楷體" charset="-120"/>
              </a:defRPr>
            </a:lvl9pPr>
          </a:lstStyle>
          <a:p>
            <a:r>
              <a:rPr lang="zh-TW" altLang="en-US" dirty="0">
                <a:solidFill>
                  <a:schemeClr val="accent1"/>
                </a:solidFill>
                <a:latin typeface="Calibri"/>
                <a:ea typeface="標楷體"/>
                <a:cs typeface="Calibri"/>
              </a:rPr>
              <a:t>提早發現災害以免發生憾事</a:t>
            </a:r>
            <a:endParaRPr lang="zh-TW" altLang="en-US" dirty="0">
              <a:solidFill>
                <a:schemeClr val="accent1"/>
              </a:solidFill>
              <a:cs typeface="Calibri"/>
            </a:endParaRPr>
          </a:p>
          <a:p>
            <a:r>
              <a:rPr lang="zh-TW" altLang="en-US" dirty="0">
                <a:solidFill>
                  <a:schemeClr val="accent1"/>
                </a:solidFill>
                <a:latin typeface="Calibri"/>
                <a:ea typeface="標楷體"/>
                <a:cs typeface="Calibri"/>
              </a:rPr>
              <a:t>火警發報</a:t>
            </a:r>
            <a:r>
              <a:rPr lang="zh-TW" altLang="en-US">
                <a:solidFill>
                  <a:schemeClr val="accent1"/>
                </a:solidFill>
                <a:latin typeface="Calibri"/>
                <a:ea typeface="標楷體"/>
                <a:cs typeface="Calibri"/>
              </a:rPr>
              <a:t>系統</a:t>
            </a:r>
            <a:r>
              <a:rPr lang="zh-TW" altLang="en-US" smtClean="0">
                <a:solidFill>
                  <a:schemeClr val="accent1"/>
                </a:solidFill>
                <a:latin typeface="Calibri"/>
                <a:ea typeface="標楷體"/>
                <a:cs typeface="Calibri"/>
              </a:rPr>
              <a:t>連線管制中心</a:t>
            </a:r>
            <a:r>
              <a:rPr lang="zh-TW" altLang="en-US" dirty="0">
                <a:solidFill>
                  <a:schemeClr val="accent1"/>
                </a:solidFill>
                <a:latin typeface="Calibri"/>
                <a:ea typeface="標楷體"/>
                <a:cs typeface="Calibri"/>
              </a:rPr>
              <a:t>，一有突發狀況馬上推播手機APP給主委提醒。</a:t>
            </a:r>
            <a:endParaRPr lang="zh-TW" altLang="en-US" dirty="0">
              <a:solidFill>
                <a:schemeClr val="accent1"/>
              </a:solidFill>
              <a:cs typeface="Calibri"/>
            </a:endParaRPr>
          </a:p>
          <a:p>
            <a:endParaRPr lang="zh-TW" altLang="en-US" dirty="0">
              <a:solidFill>
                <a:srgbClr val="4F81BD"/>
              </a:solidFill>
              <a:cs typeface="Calibri" panose="020F0502020204030204" pitchFamily="34" charset="0"/>
            </a:endParaRPr>
          </a:p>
          <a:p>
            <a:endParaRPr lang="zh-TW" altLang="en-US" dirty="0">
              <a:cs typeface="Calibri" panose="020F0502020204030204" pitchFamily="34" charset="0"/>
            </a:endParaRPr>
          </a:p>
        </p:txBody>
      </p:sp>
      <p:pic>
        <p:nvPicPr>
          <p:cNvPr id="2" name="圖片 2" descr="一張含有 文字, 室內, 大自然 的圖片&#10;&#10;自動產生的描述">
            <a:extLst>
              <a:ext uri="{FF2B5EF4-FFF2-40B4-BE49-F238E27FC236}">
                <a16:creationId xmlns="" xmlns:a16="http://schemas.microsoft.com/office/drawing/2014/main" id="{998F9DE9-05D8-4C55-9F24-ECEC7054770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1975" y="1556871"/>
            <a:ext cx="4277165" cy="40322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7342685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EF80BA1D-4802-4875-B815-703DF2783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89CFF4FB-E9C3-44C3-8509-5BCA4D7E1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8" descr="C:\Documents and Settings\abs00\桌面\LOGO.jpg">
            <a:extLst>
              <a:ext uri="{FF2B5EF4-FFF2-40B4-BE49-F238E27FC236}">
                <a16:creationId xmlns="" xmlns:a16="http://schemas.microsoft.com/office/drawing/2014/main" id="{E8340436-E5ED-4966-8091-F4DB3509C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922963"/>
            <a:ext cx="63658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9">
            <a:extLst>
              <a:ext uri="{FF2B5EF4-FFF2-40B4-BE49-F238E27FC236}">
                <a16:creationId xmlns="" xmlns:a16="http://schemas.microsoft.com/office/drawing/2014/main" id="{EE2045CF-3511-440F-B1B0-7956731C9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583363"/>
            <a:ext cx="32400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TW" sz="1200">
                <a:solidFill>
                  <a:schemeClr val="bg1"/>
                </a:solidFill>
                <a:latin typeface="文鼎粗黑" pitchFamily="1" charset="-120"/>
                <a:ea typeface="文鼎粗黑" pitchFamily="1" charset="-120"/>
                <a:sym typeface="文鼎粗黑" pitchFamily="1" charset="-120"/>
              </a:rPr>
              <a:t>信實   專業   服務   創新</a:t>
            </a:r>
            <a:endParaRPr lang="zh-CN" altLang="zh-TW">
              <a:ea typeface="新細明體" panose="02020500000000000000" pitchFamily="18" charset="-120"/>
            </a:endParaRPr>
          </a:p>
        </p:txBody>
      </p:sp>
      <p:sp>
        <p:nvSpPr>
          <p:cNvPr id="12294" name="Line 10">
            <a:extLst>
              <a:ext uri="{FF2B5EF4-FFF2-40B4-BE49-F238E27FC236}">
                <a16:creationId xmlns="" xmlns:a16="http://schemas.microsoft.com/office/drawing/2014/main" id="{F9387D64-717C-45EA-83E5-3EC8A5ED9DF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9888" y="6632575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12295" name="Line 11">
            <a:extLst>
              <a:ext uri="{FF2B5EF4-FFF2-40B4-BE49-F238E27FC236}">
                <a16:creationId xmlns="" xmlns:a16="http://schemas.microsoft.com/office/drawing/2014/main" id="{A5C12678-8AB5-477F-BBDD-7ACB9A0451D5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9025" y="6635750"/>
            <a:ext cx="0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12296" name="Line 14">
            <a:extLst>
              <a:ext uri="{FF2B5EF4-FFF2-40B4-BE49-F238E27FC236}">
                <a16:creationId xmlns="" xmlns:a16="http://schemas.microsoft.com/office/drawing/2014/main" id="{3E102401-0D68-40DE-B227-69874CAA9E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338" y="6623050"/>
            <a:ext cx="1587" cy="152400"/>
          </a:xfrm>
          <a:prstGeom prst="line">
            <a:avLst/>
          </a:prstGeom>
          <a:noFill/>
          <a:ln w="190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12297" name="Picture 15" descr="C:\Documents and Settings\abs00\桌面\未命名 -3.jpg">
            <a:extLst>
              <a:ext uri="{FF2B5EF4-FFF2-40B4-BE49-F238E27FC236}">
                <a16:creationId xmlns="" xmlns:a16="http://schemas.microsoft.com/office/drawing/2014/main" id="{62D50FF2-1AEA-4391-8379-8AE10A017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13" descr="C:\Documents and Settings\abs00\桌面\未命名 -1.jpg">
            <a:extLst>
              <a:ext uri="{FF2B5EF4-FFF2-40B4-BE49-F238E27FC236}">
                <a16:creationId xmlns="" xmlns:a16="http://schemas.microsoft.com/office/drawing/2014/main" id="{300A2AAC-D01A-44EC-824D-0FCAF262F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9450"/>
            <a:ext cx="91440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文字方塊 25">
            <a:extLst>
              <a:ext uri="{FF2B5EF4-FFF2-40B4-BE49-F238E27FC236}">
                <a16:creationId xmlns="" xmlns:a16="http://schemas.microsoft.com/office/drawing/2014/main" id="{6314F4F4-192E-4ADA-95C8-9C1DB4B2A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6287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zh-TW">
              <a:sym typeface="Arial" panose="020B0604020202020204" pitchFamily="34" charset="0"/>
            </a:endParaRPr>
          </a:p>
        </p:txBody>
      </p:sp>
      <p:sp>
        <p:nvSpPr>
          <p:cNvPr id="12300" name="文字方塊 16">
            <a:extLst>
              <a:ext uri="{FF2B5EF4-FFF2-40B4-BE49-F238E27FC236}">
                <a16:creationId xmlns="" xmlns:a16="http://schemas.microsoft.com/office/drawing/2014/main" id="{0378F292-06FA-4BFA-88F0-885BCB112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84450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CN" altLang="zh-TW" sz="6600">
                <a:latin typeface="標楷體" charset="-120"/>
                <a:ea typeface="標楷體" charset="-120"/>
                <a:sym typeface="標楷體" charset="-120"/>
              </a:rPr>
              <a:t>簡報結束</a:t>
            </a:r>
          </a:p>
          <a:p>
            <a:pPr algn="ctr"/>
            <a:r>
              <a:rPr lang="zh-CN" altLang="zh-TW" sz="6600">
                <a:latin typeface="標楷體" charset="-120"/>
                <a:ea typeface="標楷體" charset="-120"/>
              </a:rPr>
              <a:t>謝謝指教</a:t>
            </a:r>
            <a:endParaRPr lang="zh-CN" altLang="zh-TW" sz="6600" dirty="0">
              <a:latin typeface="標楷體" charset="-120"/>
              <a:ea typeface="標楷體" charset="-120"/>
            </a:endParaRPr>
          </a:p>
        </p:txBody>
      </p:sp>
      <p:sp>
        <p:nvSpPr>
          <p:cNvPr id="12301" name="文字方塊 1">
            <a:extLst>
              <a:ext uri="{FF2B5EF4-FFF2-40B4-BE49-F238E27FC236}">
                <a16:creationId xmlns="" xmlns:a16="http://schemas.microsoft.com/office/drawing/2014/main" id="{66F6F93A-A523-486A-AA90-B3FE1C453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38" y="5445125"/>
            <a:ext cx="5922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2000">
              <a:solidFill>
                <a:srgbClr val="000000"/>
              </a:solidFill>
              <a:latin typeface="標楷體" charset="-120"/>
              <a:ea typeface="標楷體" charset="-120"/>
              <a:sym typeface="標楷體" charset="-12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新保經理會簡報範本3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新保經理會簡報範本3">
      <a:majorFont>
        <a:latin typeface="Calibri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40025</TotalTime>
  <Pages>0</Pages>
  <Words>495</Words>
  <Characters>0</Characters>
  <Application>Microsoft Office PowerPoint</Application>
  <DocSecurity>0</DocSecurity>
  <PresentationFormat>如螢幕大小 (4:3)</PresentationFormat>
  <Lines>0</Lines>
  <Paragraphs>92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新保經理會簡報範本3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</vt:vector>
  </TitlesOfParts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sks</dc:creator>
  <cp:lastModifiedBy>allcan_1</cp:lastModifiedBy>
  <cp:revision>4674</cp:revision>
  <dcterms:created xsi:type="dcterms:W3CDTF">2010-11-01T23:09:00Z</dcterms:created>
  <dcterms:modified xsi:type="dcterms:W3CDTF">2023-12-14T01:49:05Z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1028-9.1.0.4397</vt:lpwstr>
  </property>
</Properties>
</file>